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5143500" cx="9144000"/>
  <p:notesSz cx="6858000" cy="9144000"/>
  <p:embeddedFontLst>
    <p:embeddedFont>
      <p:font typeface="Roboto"/>
      <p:regular r:id="rId52"/>
      <p:bold r:id="rId53"/>
      <p:italic r:id="rId54"/>
      <p:boldItalic r:id="rId55"/>
    </p:embeddedFont>
    <p:embeddedFont>
      <p:font typeface="Lora"/>
      <p:regular r:id="rId56"/>
      <p:bold r:id="rId57"/>
      <p:italic r:id="rId58"/>
      <p:boldItalic r:id="rId59"/>
    </p:embeddedFont>
    <p:embeddedFont>
      <p:font typeface="Quattrocento Sans"/>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4" roundtripDataSignature="AMtx7mgtL3dHoe7/NhW8IwPNfUdqGgJer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E24C5B8-377C-4A52-8A9A-A371B938029B}">
  <a:tblStyle styleId="{6E24C5B8-377C-4A52-8A9A-A371B938029B}"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QuattrocentoSans-italic.fntdata"/><Relationship Id="rId61" Type="http://schemas.openxmlformats.org/officeDocument/2006/relationships/font" Target="fonts/QuattrocentoSans-bold.fntdata"/><Relationship Id="rId20" Type="http://schemas.openxmlformats.org/officeDocument/2006/relationships/slide" Target="slides/slide15.xml"/><Relationship Id="rId64" Type="http://customschemas.google.com/relationships/presentationmetadata" Target="metadata"/><Relationship Id="rId63" Type="http://schemas.openxmlformats.org/officeDocument/2006/relationships/font" Target="fonts/QuattrocentoSans-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QuattrocentoSans-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Roboto-bold.fntdata"/><Relationship Id="rId52" Type="http://schemas.openxmlformats.org/officeDocument/2006/relationships/font" Target="fonts/Roboto-regular.fntdata"/><Relationship Id="rId11" Type="http://schemas.openxmlformats.org/officeDocument/2006/relationships/slide" Target="slides/slide6.xml"/><Relationship Id="rId55" Type="http://schemas.openxmlformats.org/officeDocument/2006/relationships/font" Target="fonts/Roboto-boldItalic.fntdata"/><Relationship Id="rId10" Type="http://schemas.openxmlformats.org/officeDocument/2006/relationships/slide" Target="slides/slide5.xml"/><Relationship Id="rId54" Type="http://schemas.openxmlformats.org/officeDocument/2006/relationships/font" Target="fonts/Roboto-italic.fntdata"/><Relationship Id="rId13" Type="http://schemas.openxmlformats.org/officeDocument/2006/relationships/slide" Target="slides/slide8.xml"/><Relationship Id="rId57" Type="http://schemas.openxmlformats.org/officeDocument/2006/relationships/font" Target="fonts/Lora-bold.fntdata"/><Relationship Id="rId12" Type="http://schemas.openxmlformats.org/officeDocument/2006/relationships/slide" Target="slides/slide7.xml"/><Relationship Id="rId56" Type="http://schemas.openxmlformats.org/officeDocument/2006/relationships/font" Target="fonts/Lora-regular.fntdata"/><Relationship Id="rId15" Type="http://schemas.openxmlformats.org/officeDocument/2006/relationships/slide" Target="slides/slide10.xml"/><Relationship Id="rId59" Type="http://schemas.openxmlformats.org/officeDocument/2006/relationships/font" Target="fonts/Lora-boldItalic.fntdata"/><Relationship Id="rId14" Type="http://schemas.openxmlformats.org/officeDocument/2006/relationships/slide" Target="slides/slide9.xml"/><Relationship Id="rId58" Type="http://schemas.openxmlformats.org/officeDocument/2006/relationships/font" Target="fonts/Lora-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776a2abdbc_0_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g776a2abdbc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776a2abdbc_0_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776a2abdbc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776a2abdbc_0_7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776a2abdbc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776a2abdbc_0_7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g776a2abdbc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776a2abdbc_0_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g776a2abdbc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776a2abdbc_0_9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776a2abdbc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84ee24f813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g84ee24f81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84ee24f813_0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g84ee24f813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84ee24f813_0_6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84ee24f813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776a2abdbc_0_1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g776a2abdbc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776a2abdbc_0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g776a2abdbc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a4207f02e0_0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a4207f02e0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776a2abdbc_0_1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g776a2abdbc_0_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776a2abdbc_0_10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776a2abdbc_0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84ee24f813_0_2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g84ee24f813_0_2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776a2abdbc_0_1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g776a2abdbc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84ee24f813_0_7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g84ee24f813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84ee24f813_0_9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g84ee24f813_0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84ee24f813_0_9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g84ee24f813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84ee24f813_0_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g84ee24f813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776a2abdbc_0_1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g776a2abdbc_0_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70d3275c36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g70d3275c3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84ee24f813_0_37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g84ee24f813_0_3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776a2abdbc_0_1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776a2abdbc_0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7f0c5ea69c_0_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g7f0c5ea69c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84ee24f813_0_4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g84ee24f813_0_4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776a2abdbc_0_1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g776a2abdbc_0_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776a2abdbc_0_1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g776a2abdbc_0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776a2abdbc_0_1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g776a2abdbc_0_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a4207f02e0_0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ga4207f02e0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84ee24f813_0_1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7" name="Google Shape;437;g84ee24f813_0_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84ee24f813_0_19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g84ee24f813_0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7f0c5ea69c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g7f0c5ea69c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778272df6f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g778272df6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776a2abdbc_0_1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4" name="Google Shape;564;g776a2abdbc_0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a4207f02e0_0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1" name="Google Shape;571;ga4207f02e0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a4207f02e0_0_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ga4207f02e0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776a2abdbc_0_1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6" name="Google Shape;586;g776a2abdbc_0_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776a2abdbc_0_19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3" name="Google Shape;593;g776a2abdbc_0_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6fd24979aa_0_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0" name="Google Shape;600;g6fd24979aa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776a2abdbc_0_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g776a2abdbc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776a2abdbc_0_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g776a2abdbc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776a2abdbc_0_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g776a2abdbc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776a2abdbc_0_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g776a2abdbc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a4207f02e0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ga4207f02e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16"/>
          <p:cNvSpPr txBox="1"/>
          <p:nvPr>
            <p:ph type="ctrTitle"/>
          </p:nvPr>
        </p:nvSpPr>
        <p:spPr>
          <a:xfrm>
            <a:off x="996630" y="2003888"/>
            <a:ext cx="4523700" cy="1159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cxnSp>
        <p:nvCxnSpPr>
          <p:cNvPr id="11" name="Google Shape;11;p16"/>
          <p:cNvCxnSpPr/>
          <p:nvPr/>
        </p:nvCxnSpPr>
        <p:spPr>
          <a:xfrm>
            <a:off x="-6025" y="3676512"/>
            <a:ext cx="9162000" cy="0"/>
          </a:xfrm>
          <a:prstGeom prst="straightConnector1">
            <a:avLst/>
          </a:prstGeom>
          <a:noFill/>
          <a:ln cap="flat" cmpd="sng" w="9525">
            <a:solidFill>
              <a:srgbClr val="000000"/>
            </a:solidFill>
            <a:prstDash val="solid"/>
            <a:round/>
            <a:headEnd len="sm" w="sm" type="none"/>
            <a:tailEnd len="sm" w="sm" type="none"/>
          </a:ln>
        </p:spPr>
      </p:cxnSp>
      <p:sp>
        <p:nvSpPr>
          <p:cNvPr id="12" name="Google Shape;12;p16"/>
          <p:cNvSpPr/>
          <p:nvPr/>
        </p:nvSpPr>
        <p:spPr>
          <a:xfrm>
            <a:off x="1117950" y="3393000"/>
            <a:ext cx="567000" cy="567000"/>
          </a:xfrm>
          <a:prstGeom prst="ellipse">
            <a:avLst/>
          </a:prstGeom>
          <a:solidFill>
            <a:srgbClr val="FFCD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300" u="none" cap="none" strike="noStrike">
                <a:solidFill>
                  <a:srgbClr val="000000"/>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000"/>
              <a:buFont typeface="Arial"/>
              <a:buNone/>
              <a:defRPr b="0" i="0" sz="1300" u="none" cap="none" strike="noStrike">
                <a:solidFill>
                  <a:srgbClr val="000000"/>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000"/>
              <a:buFont typeface="Arial"/>
              <a:buNone/>
              <a:defRPr b="0" i="0" sz="1300" u="none" cap="none" strike="noStrike">
                <a:solidFill>
                  <a:srgbClr val="000000"/>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000"/>
              <a:buFont typeface="Arial"/>
              <a:buNone/>
              <a:defRPr b="0" i="0" sz="1300" u="none" cap="none" strike="noStrike">
                <a:solidFill>
                  <a:srgbClr val="000000"/>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000"/>
              <a:buFont typeface="Arial"/>
              <a:buNone/>
              <a:defRPr b="0" i="0" sz="1300" u="none" cap="none" strike="noStrike">
                <a:solidFill>
                  <a:srgbClr val="000000"/>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000"/>
              <a:buFont typeface="Arial"/>
              <a:buNone/>
              <a:defRPr b="0" i="0" sz="1300" u="none" cap="none" strike="noStrike">
                <a:solidFill>
                  <a:srgbClr val="000000"/>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000"/>
              <a:buFont typeface="Arial"/>
              <a:buNone/>
              <a:defRPr b="0" i="0" sz="1300" u="none" cap="none" strike="noStrike">
                <a:solidFill>
                  <a:srgbClr val="000000"/>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000"/>
              <a:buFont typeface="Arial"/>
              <a:buNone/>
              <a:defRPr b="0" i="0" sz="1300" u="none" cap="none" strike="noStrike">
                <a:solidFill>
                  <a:srgbClr val="000000"/>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000"/>
              <a:buFont typeface="Arial"/>
              <a:buNone/>
              <a:defRPr b="0" i="0" sz="1300" u="none" cap="none" strike="noStrike">
                <a:solidFill>
                  <a:srgbClr val="000000"/>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tely blank">
  <p:cSld name="BLANK_1">
    <p:spTree>
      <p:nvGrpSpPr>
        <p:cNvPr id="66" name="Shape 66"/>
        <p:cNvGrpSpPr/>
        <p:nvPr/>
      </p:nvGrpSpPr>
      <p:grpSpPr>
        <a:xfrm>
          <a:off x="0" y="0"/>
          <a:ext cx="0" cy="0"/>
          <a:chOff x="0" y="0"/>
          <a:chExt cx="0" cy="0"/>
        </a:xfrm>
      </p:grpSpPr>
      <p:sp>
        <p:nvSpPr>
          <p:cNvPr id="67" name="Google Shape;67;p25"/>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14" name="Shape 14"/>
        <p:cNvGrpSpPr/>
        <p:nvPr/>
      </p:nvGrpSpPr>
      <p:grpSpPr>
        <a:xfrm>
          <a:off x="0" y="0"/>
          <a:ext cx="0" cy="0"/>
          <a:chOff x="0" y="0"/>
          <a:chExt cx="0" cy="0"/>
        </a:xfrm>
      </p:grpSpPr>
      <p:cxnSp>
        <p:nvCxnSpPr>
          <p:cNvPr id="15" name="Google Shape;15;p19"/>
          <p:cNvCxnSpPr/>
          <p:nvPr/>
        </p:nvCxnSpPr>
        <p:spPr>
          <a:xfrm>
            <a:off x="0" y="1131725"/>
            <a:ext cx="1375800" cy="0"/>
          </a:xfrm>
          <a:prstGeom prst="straightConnector1">
            <a:avLst/>
          </a:prstGeom>
          <a:noFill/>
          <a:ln cap="flat" cmpd="sng" w="9525">
            <a:solidFill>
              <a:srgbClr val="CCCCCC"/>
            </a:solidFill>
            <a:prstDash val="solid"/>
            <a:round/>
            <a:headEnd len="sm" w="sm" type="none"/>
            <a:tailEnd len="sm" w="sm" type="none"/>
          </a:ln>
        </p:spPr>
      </p:cxnSp>
      <p:sp>
        <p:nvSpPr>
          <p:cNvPr id="16" name="Google Shape;16;p19"/>
          <p:cNvSpPr/>
          <p:nvPr/>
        </p:nvSpPr>
        <p:spPr>
          <a:xfrm>
            <a:off x="817475" y="928767"/>
            <a:ext cx="405900" cy="405900"/>
          </a:xfrm>
          <a:prstGeom prst="ellipse">
            <a:avLst/>
          </a:prstGeom>
          <a:solidFill>
            <a:srgbClr val="FFCD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19"/>
          <p:cNvSpPr txBox="1"/>
          <p:nvPr>
            <p:ph type="title"/>
          </p:nvPr>
        </p:nvSpPr>
        <p:spPr>
          <a:xfrm>
            <a:off x="1381250" y="922668"/>
            <a:ext cx="3878400" cy="435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Lora"/>
              <a:buNone/>
              <a:defRPr b="1" sz="2000">
                <a:latin typeface="Lora"/>
                <a:ea typeface="Lora"/>
                <a:cs typeface="Lora"/>
                <a:sym typeface="Lora"/>
              </a:defRPr>
            </a:lvl1pPr>
            <a:lvl2pPr lvl="1" algn="l">
              <a:lnSpc>
                <a:spcPct val="100000"/>
              </a:lnSpc>
              <a:spcBef>
                <a:spcPts val="0"/>
              </a:spcBef>
              <a:spcAft>
                <a:spcPts val="0"/>
              </a:spcAft>
              <a:buSzPts val="2000"/>
              <a:buFont typeface="Lora"/>
              <a:buNone/>
              <a:defRPr b="1" sz="2000">
                <a:highlight>
                  <a:srgbClr val="FFFFFF"/>
                </a:highlight>
                <a:latin typeface="Lora"/>
                <a:ea typeface="Lora"/>
                <a:cs typeface="Lora"/>
                <a:sym typeface="Lora"/>
              </a:defRPr>
            </a:lvl2pPr>
            <a:lvl3pPr lvl="2" algn="l">
              <a:lnSpc>
                <a:spcPct val="100000"/>
              </a:lnSpc>
              <a:spcBef>
                <a:spcPts val="0"/>
              </a:spcBef>
              <a:spcAft>
                <a:spcPts val="0"/>
              </a:spcAft>
              <a:buSzPts val="2000"/>
              <a:buFont typeface="Lora"/>
              <a:buNone/>
              <a:defRPr b="1" sz="2000">
                <a:highlight>
                  <a:srgbClr val="FFFFFF"/>
                </a:highlight>
                <a:latin typeface="Lora"/>
                <a:ea typeface="Lora"/>
                <a:cs typeface="Lora"/>
                <a:sym typeface="Lora"/>
              </a:defRPr>
            </a:lvl3pPr>
            <a:lvl4pPr lvl="3" algn="l">
              <a:lnSpc>
                <a:spcPct val="100000"/>
              </a:lnSpc>
              <a:spcBef>
                <a:spcPts val="0"/>
              </a:spcBef>
              <a:spcAft>
                <a:spcPts val="0"/>
              </a:spcAft>
              <a:buSzPts val="2000"/>
              <a:buFont typeface="Lora"/>
              <a:buNone/>
              <a:defRPr b="1" sz="2000">
                <a:highlight>
                  <a:srgbClr val="FFFFFF"/>
                </a:highlight>
                <a:latin typeface="Lora"/>
                <a:ea typeface="Lora"/>
                <a:cs typeface="Lora"/>
                <a:sym typeface="Lora"/>
              </a:defRPr>
            </a:lvl4pPr>
            <a:lvl5pPr lvl="4" algn="l">
              <a:lnSpc>
                <a:spcPct val="100000"/>
              </a:lnSpc>
              <a:spcBef>
                <a:spcPts val="0"/>
              </a:spcBef>
              <a:spcAft>
                <a:spcPts val="0"/>
              </a:spcAft>
              <a:buSzPts val="2000"/>
              <a:buFont typeface="Lora"/>
              <a:buNone/>
              <a:defRPr b="1" sz="2000">
                <a:highlight>
                  <a:srgbClr val="FFFFFF"/>
                </a:highlight>
                <a:latin typeface="Lora"/>
                <a:ea typeface="Lora"/>
                <a:cs typeface="Lora"/>
                <a:sym typeface="Lora"/>
              </a:defRPr>
            </a:lvl5pPr>
            <a:lvl6pPr lvl="5" algn="l">
              <a:lnSpc>
                <a:spcPct val="100000"/>
              </a:lnSpc>
              <a:spcBef>
                <a:spcPts val="0"/>
              </a:spcBef>
              <a:spcAft>
                <a:spcPts val="0"/>
              </a:spcAft>
              <a:buSzPts val="2000"/>
              <a:buFont typeface="Lora"/>
              <a:buNone/>
              <a:defRPr b="1" sz="2000">
                <a:highlight>
                  <a:srgbClr val="FFFFFF"/>
                </a:highlight>
                <a:latin typeface="Lora"/>
                <a:ea typeface="Lora"/>
                <a:cs typeface="Lora"/>
                <a:sym typeface="Lora"/>
              </a:defRPr>
            </a:lvl6pPr>
            <a:lvl7pPr lvl="6" algn="l">
              <a:lnSpc>
                <a:spcPct val="100000"/>
              </a:lnSpc>
              <a:spcBef>
                <a:spcPts val="0"/>
              </a:spcBef>
              <a:spcAft>
                <a:spcPts val="0"/>
              </a:spcAft>
              <a:buSzPts val="2000"/>
              <a:buFont typeface="Lora"/>
              <a:buNone/>
              <a:defRPr b="1" sz="2000">
                <a:highlight>
                  <a:srgbClr val="FFFFFF"/>
                </a:highlight>
                <a:latin typeface="Lora"/>
                <a:ea typeface="Lora"/>
                <a:cs typeface="Lora"/>
                <a:sym typeface="Lora"/>
              </a:defRPr>
            </a:lvl7pPr>
            <a:lvl8pPr lvl="7" algn="l">
              <a:lnSpc>
                <a:spcPct val="100000"/>
              </a:lnSpc>
              <a:spcBef>
                <a:spcPts val="0"/>
              </a:spcBef>
              <a:spcAft>
                <a:spcPts val="0"/>
              </a:spcAft>
              <a:buSzPts val="2000"/>
              <a:buFont typeface="Lora"/>
              <a:buNone/>
              <a:defRPr b="1" sz="2000">
                <a:highlight>
                  <a:srgbClr val="FFFFFF"/>
                </a:highlight>
                <a:latin typeface="Lora"/>
                <a:ea typeface="Lora"/>
                <a:cs typeface="Lora"/>
                <a:sym typeface="Lora"/>
              </a:defRPr>
            </a:lvl8pPr>
            <a:lvl9pPr lvl="8" algn="l">
              <a:lnSpc>
                <a:spcPct val="100000"/>
              </a:lnSpc>
              <a:spcBef>
                <a:spcPts val="0"/>
              </a:spcBef>
              <a:spcAft>
                <a:spcPts val="0"/>
              </a:spcAft>
              <a:buSzPts val="2000"/>
              <a:buFont typeface="Lora"/>
              <a:buNone/>
              <a:defRPr b="1" sz="2000">
                <a:highlight>
                  <a:srgbClr val="FFFFFF"/>
                </a:highlight>
                <a:latin typeface="Lora"/>
                <a:ea typeface="Lora"/>
                <a:cs typeface="Lora"/>
                <a:sym typeface="Lora"/>
              </a:defRPr>
            </a:lvl9pPr>
          </a:lstStyle>
          <a:p/>
        </p:txBody>
      </p:sp>
      <p:sp>
        <p:nvSpPr>
          <p:cNvPr id="18" name="Google Shape;18;p19"/>
          <p:cNvSpPr txBox="1"/>
          <p:nvPr>
            <p:ph idx="1" type="body"/>
          </p:nvPr>
        </p:nvSpPr>
        <p:spPr>
          <a:xfrm>
            <a:off x="1381250" y="1616470"/>
            <a:ext cx="6809700" cy="3112200"/>
          </a:xfrm>
          <a:prstGeom prst="rect">
            <a:avLst/>
          </a:prstGeom>
          <a:noFill/>
          <a:ln>
            <a:noFill/>
          </a:ln>
        </p:spPr>
        <p:txBody>
          <a:bodyPr anchorCtr="0" anchor="t" bIns="91425" lIns="91425" spcFirstLastPara="1" rIns="91425" wrap="square" tIns="91425">
            <a:noAutofit/>
          </a:bodyPr>
          <a:lstStyle>
            <a:lvl1pPr indent="-381000" lvl="0" marL="457200" algn="l">
              <a:lnSpc>
                <a:spcPct val="100000"/>
              </a:lnSpc>
              <a:spcBef>
                <a:spcPts val="600"/>
              </a:spcBef>
              <a:spcAft>
                <a:spcPts val="0"/>
              </a:spcAft>
              <a:buClr>
                <a:srgbClr val="FFCD00"/>
              </a:buClr>
              <a:buSzPts val="2400"/>
              <a:buFont typeface="Quattrocento Sans"/>
              <a:buChar char="◉"/>
              <a:defRPr sz="2400">
                <a:latin typeface="Quattrocento Sans"/>
                <a:ea typeface="Quattrocento Sans"/>
                <a:cs typeface="Quattrocento Sans"/>
                <a:sym typeface="Quattrocento Sans"/>
              </a:defRPr>
            </a:lvl1pPr>
            <a:lvl2pPr indent="-355600" lvl="1" marL="914400" algn="l">
              <a:lnSpc>
                <a:spcPct val="100000"/>
              </a:lnSpc>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2pPr>
            <a:lvl3pPr indent="-355600" lvl="2" marL="1371600" algn="l">
              <a:lnSpc>
                <a:spcPct val="100000"/>
              </a:lnSpc>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3pPr>
            <a:lvl4pPr indent="-342900" lvl="3" marL="1828800" algn="l">
              <a:lnSpc>
                <a:spcPct val="100000"/>
              </a:lnSpc>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4pPr>
            <a:lvl5pPr indent="-342900" lvl="4" marL="2286000" algn="l">
              <a:lnSpc>
                <a:spcPct val="100000"/>
              </a:lnSpc>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5pPr>
            <a:lvl6pPr indent="-342900" lvl="5" marL="2743200" algn="l">
              <a:lnSpc>
                <a:spcPct val="100000"/>
              </a:lnSpc>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6pPr>
            <a:lvl7pPr indent="-342900" lvl="6" marL="3200400" algn="l">
              <a:lnSpc>
                <a:spcPct val="100000"/>
              </a:lnSpc>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7pPr>
            <a:lvl8pPr indent="-342900" lvl="7" marL="3657600" algn="l">
              <a:lnSpc>
                <a:spcPct val="100000"/>
              </a:lnSpc>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8pPr>
            <a:lvl9pPr indent="-342900" lvl="8" marL="4114800" algn="l">
              <a:lnSpc>
                <a:spcPct val="100000"/>
              </a:lnSpc>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9pPr>
          </a:lstStyle>
          <a:p/>
        </p:txBody>
      </p:sp>
      <p:cxnSp>
        <p:nvCxnSpPr>
          <p:cNvPr id="19" name="Google Shape;19;p19"/>
          <p:cNvCxnSpPr/>
          <p:nvPr/>
        </p:nvCxnSpPr>
        <p:spPr>
          <a:xfrm>
            <a:off x="5265650" y="1131725"/>
            <a:ext cx="3878400" cy="0"/>
          </a:xfrm>
          <a:prstGeom prst="straightConnector1">
            <a:avLst/>
          </a:prstGeom>
          <a:noFill/>
          <a:ln cap="flat" cmpd="sng" w="9525">
            <a:solidFill>
              <a:srgbClr val="CCCCCC"/>
            </a:solidFill>
            <a:prstDash val="solid"/>
            <a:round/>
            <a:headEnd len="sm" w="sm" type="none"/>
            <a:tailEnd len="sm" w="sm" type="none"/>
          </a:ln>
        </p:spPr>
      </p:cxnSp>
      <p:sp>
        <p:nvSpPr>
          <p:cNvPr id="20" name="Google Shape;20;p19"/>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21" name="Shape 21"/>
        <p:cNvGrpSpPr/>
        <p:nvPr/>
      </p:nvGrpSpPr>
      <p:grpSpPr>
        <a:xfrm>
          <a:off x="0" y="0"/>
          <a:ext cx="0" cy="0"/>
          <a:chOff x="0" y="0"/>
          <a:chExt cx="0" cy="0"/>
        </a:xfrm>
      </p:grpSpPr>
      <p:sp>
        <p:nvSpPr>
          <p:cNvPr id="22" name="Google Shape;22;p17"/>
          <p:cNvSpPr txBox="1"/>
          <p:nvPr>
            <p:ph idx="1" type="subTitle"/>
          </p:nvPr>
        </p:nvSpPr>
        <p:spPr>
          <a:xfrm>
            <a:off x="2022300" y="2815923"/>
            <a:ext cx="5591400" cy="7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400"/>
              <a:buNone/>
              <a:defRPr sz="1400">
                <a:highlight>
                  <a:srgbClr val="FFCD00"/>
                </a:highlight>
              </a:defRPr>
            </a:lvl1pPr>
            <a:lvl2pPr lvl="1" algn="l">
              <a:lnSpc>
                <a:spcPct val="100000"/>
              </a:lnSpc>
              <a:spcBef>
                <a:spcPts val="0"/>
              </a:spcBef>
              <a:spcAft>
                <a:spcPts val="0"/>
              </a:spcAft>
              <a:buClr>
                <a:schemeClr val="dk2"/>
              </a:buClr>
              <a:buSzPts val="1400"/>
              <a:buNone/>
              <a:defRPr sz="1400">
                <a:solidFill>
                  <a:schemeClr val="dk2"/>
                </a:solidFill>
                <a:highlight>
                  <a:srgbClr val="FFCD00"/>
                </a:highlight>
              </a:defRPr>
            </a:lvl2pPr>
            <a:lvl3pPr lvl="2" algn="l">
              <a:lnSpc>
                <a:spcPct val="100000"/>
              </a:lnSpc>
              <a:spcBef>
                <a:spcPts val="0"/>
              </a:spcBef>
              <a:spcAft>
                <a:spcPts val="0"/>
              </a:spcAft>
              <a:buClr>
                <a:schemeClr val="dk2"/>
              </a:buClr>
              <a:buSzPts val="1400"/>
              <a:buNone/>
              <a:defRPr sz="1400">
                <a:solidFill>
                  <a:schemeClr val="dk2"/>
                </a:solidFill>
                <a:highlight>
                  <a:srgbClr val="FFCD00"/>
                </a:highlight>
              </a:defRPr>
            </a:lvl3pPr>
            <a:lvl4pPr lvl="3" algn="l">
              <a:lnSpc>
                <a:spcPct val="100000"/>
              </a:lnSpc>
              <a:spcBef>
                <a:spcPts val="0"/>
              </a:spcBef>
              <a:spcAft>
                <a:spcPts val="0"/>
              </a:spcAft>
              <a:buClr>
                <a:schemeClr val="dk2"/>
              </a:buClr>
              <a:buSzPts val="1400"/>
              <a:buNone/>
              <a:defRPr sz="1400">
                <a:solidFill>
                  <a:schemeClr val="dk2"/>
                </a:solidFill>
                <a:highlight>
                  <a:srgbClr val="FFCD00"/>
                </a:highlight>
              </a:defRPr>
            </a:lvl4pPr>
            <a:lvl5pPr lvl="4" algn="l">
              <a:lnSpc>
                <a:spcPct val="100000"/>
              </a:lnSpc>
              <a:spcBef>
                <a:spcPts val="0"/>
              </a:spcBef>
              <a:spcAft>
                <a:spcPts val="0"/>
              </a:spcAft>
              <a:buClr>
                <a:schemeClr val="dk2"/>
              </a:buClr>
              <a:buSzPts val="1400"/>
              <a:buNone/>
              <a:defRPr sz="1400">
                <a:solidFill>
                  <a:schemeClr val="dk2"/>
                </a:solidFill>
                <a:highlight>
                  <a:srgbClr val="FFCD00"/>
                </a:highlight>
              </a:defRPr>
            </a:lvl5pPr>
            <a:lvl6pPr lvl="5" algn="l">
              <a:lnSpc>
                <a:spcPct val="100000"/>
              </a:lnSpc>
              <a:spcBef>
                <a:spcPts val="0"/>
              </a:spcBef>
              <a:spcAft>
                <a:spcPts val="0"/>
              </a:spcAft>
              <a:buClr>
                <a:schemeClr val="dk2"/>
              </a:buClr>
              <a:buSzPts val="1400"/>
              <a:buNone/>
              <a:defRPr sz="1400">
                <a:solidFill>
                  <a:schemeClr val="dk2"/>
                </a:solidFill>
                <a:highlight>
                  <a:srgbClr val="FFCD00"/>
                </a:highlight>
              </a:defRPr>
            </a:lvl6pPr>
            <a:lvl7pPr lvl="6" algn="l">
              <a:lnSpc>
                <a:spcPct val="100000"/>
              </a:lnSpc>
              <a:spcBef>
                <a:spcPts val="0"/>
              </a:spcBef>
              <a:spcAft>
                <a:spcPts val="0"/>
              </a:spcAft>
              <a:buClr>
                <a:schemeClr val="dk2"/>
              </a:buClr>
              <a:buSzPts val="1400"/>
              <a:buNone/>
              <a:defRPr sz="1400">
                <a:solidFill>
                  <a:schemeClr val="dk2"/>
                </a:solidFill>
                <a:highlight>
                  <a:srgbClr val="FFCD00"/>
                </a:highlight>
              </a:defRPr>
            </a:lvl7pPr>
            <a:lvl8pPr lvl="7" algn="l">
              <a:lnSpc>
                <a:spcPct val="100000"/>
              </a:lnSpc>
              <a:spcBef>
                <a:spcPts val="0"/>
              </a:spcBef>
              <a:spcAft>
                <a:spcPts val="0"/>
              </a:spcAft>
              <a:buClr>
                <a:schemeClr val="dk2"/>
              </a:buClr>
              <a:buSzPts val="1400"/>
              <a:buNone/>
              <a:defRPr sz="1400">
                <a:solidFill>
                  <a:schemeClr val="dk2"/>
                </a:solidFill>
                <a:highlight>
                  <a:srgbClr val="FFCD00"/>
                </a:highlight>
              </a:defRPr>
            </a:lvl8pPr>
            <a:lvl9pPr lvl="8" algn="l">
              <a:lnSpc>
                <a:spcPct val="100000"/>
              </a:lnSpc>
              <a:spcBef>
                <a:spcPts val="0"/>
              </a:spcBef>
              <a:spcAft>
                <a:spcPts val="0"/>
              </a:spcAft>
              <a:buClr>
                <a:schemeClr val="dk2"/>
              </a:buClr>
              <a:buSzPts val="1400"/>
              <a:buNone/>
              <a:defRPr sz="1400">
                <a:solidFill>
                  <a:schemeClr val="dk2"/>
                </a:solidFill>
                <a:highlight>
                  <a:srgbClr val="FFCD00"/>
                </a:highlight>
              </a:defRPr>
            </a:lvl9pPr>
          </a:lstStyle>
          <a:p/>
        </p:txBody>
      </p:sp>
      <p:cxnSp>
        <p:nvCxnSpPr>
          <p:cNvPr id="23" name="Google Shape;23;p17"/>
          <p:cNvCxnSpPr/>
          <p:nvPr/>
        </p:nvCxnSpPr>
        <p:spPr>
          <a:xfrm>
            <a:off x="-6025" y="2571762"/>
            <a:ext cx="1984500" cy="0"/>
          </a:xfrm>
          <a:prstGeom prst="straightConnector1">
            <a:avLst/>
          </a:prstGeom>
          <a:noFill/>
          <a:ln cap="flat" cmpd="sng" w="9525">
            <a:solidFill>
              <a:srgbClr val="CCCCCC"/>
            </a:solidFill>
            <a:prstDash val="solid"/>
            <a:round/>
            <a:headEnd len="sm" w="sm" type="none"/>
            <a:tailEnd len="sm" w="sm" type="none"/>
          </a:ln>
        </p:spPr>
      </p:cxnSp>
      <p:sp>
        <p:nvSpPr>
          <p:cNvPr id="24" name="Google Shape;24;p17"/>
          <p:cNvSpPr/>
          <p:nvPr/>
        </p:nvSpPr>
        <p:spPr>
          <a:xfrm>
            <a:off x="1117950" y="2288250"/>
            <a:ext cx="567000" cy="567000"/>
          </a:xfrm>
          <a:prstGeom prst="ellipse">
            <a:avLst/>
          </a:prstGeom>
          <a:solidFill>
            <a:srgbClr val="FFCD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17"/>
          <p:cNvSpPr txBox="1"/>
          <p:nvPr>
            <p:ph type="ctrTitle"/>
          </p:nvPr>
        </p:nvSpPr>
        <p:spPr>
          <a:xfrm>
            <a:off x="2022225" y="1693523"/>
            <a:ext cx="3787800" cy="1159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cxnSp>
        <p:nvCxnSpPr>
          <p:cNvPr id="26" name="Google Shape;26;p17"/>
          <p:cNvCxnSpPr/>
          <p:nvPr/>
        </p:nvCxnSpPr>
        <p:spPr>
          <a:xfrm>
            <a:off x="5898975" y="2571750"/>
            <a:ext cx="3251100" cy="0"/>
          </a:xfrm>
          <a:prstGeom prst="straightConnector1">
            <a:avLst/>
          </a:prstGeom>
          <a:noFill/>
          <a:ln cap="flat" cmpd="sng" w="9525">
            <a:solidFill>
              <a:srgbClr val="CCCCCC"/>
            </a:solidFill>
            <a:prstDash val="solid"/>
            <a:round/>
            <a:headEnd len="sm" w="sm" type="none"/>
            <a:tailEnd len="sm" w="sm" type="none"/>
          </a:ln>
        </p:spPr>
      </p:cxnSp>
      <p:sp>
        <p:nvSpPr>
          <p:cNvPr id="27" name="Google Shape;27;p17"/>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8" name="Shape 28"/>
        <p:cNvGrpSpPr/>
        <p:nvPr/>
      </p:nvGrpSpPr>
      <p:grpSpPr>
        <a:xfrm>
          <a:off x="0" y="0"/>
          <a:ext cx="0" cy="0"/>
          <a:chOff x="0" y="0"/>
          <a:chExt cx="0" cy="0"/>
        </a:xfrm>
      </p:grpSpPr>
      <p:sp>
        <p:nvSpPr>
          <p:cNvPr id="29" name="Google Shape;29;p18"/>
          <p:cNvSpPr txBox="1"/>
          <p:nvPr>
            <p:ph type="title"/>
          </p:nvPr>
        </p:nvSpPr>
        <p:spPr>
          <a:xfrm>
            <a:off x="1381250" y="922668"/>
            <a:ext cx="3878400" cy="435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30" name="Google Shape;30;p18"/>
          <p:cNvSpPr txBox="1"/>
          <p:nvPr>
            <p:ph idx="1" type="body"/>
          </p:nvPr>
        </p:nvSpPr>
        <p:spPr>
          <a:xfrm>
            <a:off x="1381250" y="1618700"/>
            <a:ext cx="3425400" cy="3231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600"/>
              </a:spcBef>
              <a:spcAft>
                <a:spcPts val="0"/>
              </a:spcAft>
              <a:buSzPts val="2000"/>
              <a:buChar char="◉"/>
              <a:defRPr sz="2000"/>
            </a:lvl1pPr>
            <a:lvl2pPr indent="-355600" lvl="1" marL="914400" algn="l">
              <a:lnSpc>
                <a:spcPct val="100000"/>
              </a:lnSpc>
              <a:spcBef>
                <a:spcPts val="0"/>
              </a:spcBef>
              <a:spcAft>
                <a:spcPts val="0"/>
              </a:spcAft>
              <a:buSzPts val="2000"/>
              <a:buChar char="○"/>
              <a:defRPr/>
            </a:lvl2pPr>
            <a:lvl3pPr indent="-355600" lvl="2" marL="1371600" algn="l">
              <a:lnSpc>
                <a:spcPct val="100000"/>
              </a:lnSpc>
              <a:spcBef>
                <a:spcPts val="0"/>
              </a:spcBef>
              <a:spcAft>
                <a:spcPts val="0"/>
              </a:spcAft>
              <a:buSzPts val="2000"/>
              <a:buChar char="■"/>
              <a:defRPr/>
            </a:lvl3pPr>
            <a:lvl4pPr indent="-355600" lvl="3" marL="1828800" algn="l">
              <a:lnSpc>
                <a:spcPct val="100000"/>
              </a:lnSpc>
              <a:spcBef>
                <a:spcPts val="0"/>
              </a:spcBef>
              <a:spcAft>
                <a:spcPts val="0"/>
              </a:spcAft>
              <a:buSzPts val="2000"/>
              <a:buChar char="●"/>
              <a:defRPr sz="2000"/>
            </a:lvl4pPr>
            <a:lvl5pPr indent="-355600" lvl="4" marL="2286000" algn="l">
              <a:lnSpc>
                <a:spcPct val="100000"/>
              </a:lnSpc>
              <a:spcBef>
                <a:spcPts val="0"/>
              </a:spcBef>
              <a:spcAft>
                <a:spcPts val="0"/>
              </a:spcAft>
              <a:buSzPts val="2000"/>
              <a:buChar char="○"/>
              <a:defRPr sz="2000"/>
            </a:lvl5pPr>
            <a:lvl6pPr indent="-355600" lvl="5" marL="2743200" algn="l">
              <a:lnSpc>
                <a:spcPct val="100000"/>
              </a:lnSpc>
              <a:spcBef>
                <a:spcPts val="0"/>
              </a:spcBef>
              <a:spcAft>
                <a:spcPts val="0"/>
              </a:spcAft>
              <a:buSzPts val="2000"/>
              <a:buChar char="■"/>
              <a:defRPr sz="2000"/>
            </a:lvl6pPr>
            <a:lvl7pPr indent="-355600" lvl="6" marL="3200400" algn="l">
              <a:lnSpc>
                <a:spcPct val="100000"/>
              </a:lnSpc>
              <a:spcBef>
                <a:spcPts val="0"/>
              </a:spcBef>
              <a:spcAft>
                <a:spcPts val="0"/>
              </a:spcAft>
              <a:buSzPts val="2000"/>
              <a:buChar char="●"/>
              <a:defRPr sz="2000"/>
            </a:lvl7pPr>
            <a:lvl8pPr indent="-355600" lvl="7" marL="3657600" algn="l">
              <a:lnSpc>
                <a:spcPct val="100000"/>
              </a:lnSpc>
              <a:spcBef>
                <a:spcPts val="0"/>
              </a:spcBef>
              <a:spcAft>
                <a:spcPts val="0"/>
              </a:spcAft>
              <a:buSzPts val="2000"/>
              <a:buChar char="○"/>
              <a:defRPr sz="2000"/>
            </a:lvl8pPr>
            <a:lvl9pPr indent="-355600" lvl="8" marL="4114800" algn="l">
              <a:lnSpc>
                <a:spcPct val="100000"/>
              </a:lnSpc>
              <a:spcBef>
                <a:spcPts val="0"/>
              </a:spcBef>
              <a:spcAft>
                <a:spcPts val="0"/>
              </a:spcAft>
              <a:buSzPts val="2000"/>
              <a:buChar char="■"/>
              <a:defRPr sz="2000"/>
            </a:lvl9pPr>
          </a:lstStyle>
          <a:p/>
        </p:txBody>
      </p:sp>
      <p:sp>
        <p:nvSpPr>
          <p:cNvPr id="31" name="Google Shape;31;p18"/>
          <p:cNvSpPr txBox="1"/>
          <p:nvPr>
            <p:ph idx="2" type="body"/>
          </p:nvPr>
        </p:nvSpPr>
        <p:spPr>
          <a:xfrm>
            <a:off x="5012916" y="1618700"/>
            <a:ext cx="3425400" cy="3231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600"/>
              </a:spcBef>
              <a:spcAft>
                <a:spcPts val="0"/>
              </a:spcAft>
              <a:buSzPts val="2000"/>
              <a:buChar char="◉"/>
              <a:defRPr sz="2000"/>
            </a:lvl1pPr>
            <a:lvl2pPr indent="-355600" lvl="1" marL="914400" algn="l">
              <a:lnSpc>
                <a:spcPct val="100000"/>
              </a:lnSpc>
              <a:spcBef>
                <a:spcPts val="0"/>
              </a:spcBef>
              <a:spcAft>
                <a:spcPts val="0"/>
              </a:spcAft>
              <a:buSzPts val="2000"/>
              <a:buChar char="○"/>
              <a:defRPr/>
            </a:lvl2pPr>
            <a:lvl3pPr indent="-355600" lvl="2" marL="1371600" algn="l">
              <a:lnSpc>
                <a:spcPct val="100000"/>
              </a:lnSpc>
              <a:spcBef>
                <a:spcPts val="0"/>
              </a:spcBef>
              <a:spcAft>
                <a:spcPts val="0"/>
              </a:spcAft>
              <a:buSzPts val="2000"/>
              <a:buChar char="■"/>
              <a:defRPr/>
            </a:lvl3pPr>
            <a:lvl4pPr indent="-355600" lvl="3" marL="1828800" algn="l">
              <a:lnSpc>
                <a:spcPct val="100000"/>
              </a:lnSpc>
              <a:spcBef>
                <a:spcPts val="0"/>
              </a:spcBef>
              <a:spcAft>
                <a:spcPts val="0"/>
              </a:spcAft>
              <a:buSzPts val="2000"/>
              <a:buChar char="●"/>
              <a:defRPr sz="2000"/>
            </a:lvl4pPr>
            <a:lvl5pPr indent="-355600" lvl="4" marL="2286000" algn="l">
              <a:lnSpc>
                <a:spcPct val="100000"/>
              </a:lnSpc>
              <a:spcBef>
                <a:spcPts val="0"/>
              </a:spcBef>
              <a:spcAft>
                <a:spcPts val="0"/>
              </a:spcAft>
              <a:buSzPts val="2000"/>
              <a:buChar char="○"/>
              <a:defRPr sz="2000"/>
            </a:lvl5pPr>
            <a:lvl6pPr indent="-355600" lvl="5" marL="2743200" algn="l">
              <a:lnSpc>
                <a:spcPct val="100000"/>
              </a:lnSpc>
              <a:spcBef>
                <a:spcPts val="0"/>
              </a:spcBef>
              <a:spcAft>
                <a:spcPts val="0"/>
              </a:spcAft>
              <a:buSzPts val="2000"/>
              <a:buChar char="■"/>
              <a:defRPr sz="2000"/>
            </a:lvl6pPr>
            <a:lvl7pPr indent="-355600" lvl="6" marL="3200400" algn="l">
              <a:lnSpc>
                <a:spcPct val="100000"/>
              </a:lnSpc>
              <a:spcBef>
                <a:spcPts val="0"/>
              </a:spcBef>
              <a:spcAft>
                <a:spcPts val="0"/>
              </a:spcAft>
              <a:buSzPts val="2000"/>
              <a:buChar char="●"/>
              <a:defRPr sz="2000"/>
            </a:lvl7pPr>
            <a:lvl8pPr indent="-355600" lvl="7" marL="3657600" algn="l">
              <a:lnSpc>
                <a:spcPct val="100000"/>
              </a:lnSpc>
              <a:spcBef>
                <a:spcPts val="0"/>
              </a:spcBef>
              <a:spcAft>
                <a:spcPts val="0"/>
              </a:spcAft>
              <a:buSzPts val="2000"/>
              <a:buChar char="○"/>
              <a:defRPr sz="2000"/>
            </a:lvl8pPr>
            <a:lvl9pPr indent="-355600" lvl="8" marL="4114800" algn="l">
              <a:lnSpc>
                <a:spcPct val="100000"/>
              </a:lnSpc>
              <a:spcBef>
                <a:spcPts val="0"/>
              </a:spcBef>
              <a:spcAft>
                <a:spcPts val="0"/>
              </a:spcAft>
              <a:buSzPts val="2000"/>
              <a:buChar char="■"/>
              <a:defRPr sz="2000"/>
            </a:lvl9pPr>
          </a:lstStyle>
          <a:p/>
        </p:txBody>
      </p:sp>
      <p:cxnSp>
        <p:nvCxnSpPr>
          <p:cNvPr id="32" name="Google Shape;32;p18"/>
          <p:cNvCxnSpPr/>
          <p:nvPr/>
        </p:nvCxnSpPr>
        <p:spPr>
          <a:xfrm>
            <a:off x="0" y="1131725"/>
            <a:ext cx="1375800" cy="0"/>
          </a:xfrm>
          <a:prstGeom prst="straightConnector1">
            <a:avLst/>
          </a:prstGeom>
          <a:noFill/>
          <a:ln cap="flat" cmpd="sng" w="9525">
            <a:solidFill>
              <a:srgbClr val="CCCCCC"/>
            </a:solidFill>
            <a:prstDash val="solid"/>
            <a:round/>
            <a:headEnd len="sm" w="sm" type="none"/>
            <a:tailEnd len="sm" w="sm" type="none"/>
          </a:ln>
        </p:spPr>
      </p:cxnSp>
      <p:sp>
        <p:nvSpPr>
          <p:cNvPr id="33" name="Google Shape;33;p18"/>
          <p:cNvSpPr/>
          <p:nvPr/>
        </p:nvSpPr>
        <p:spPr>
          <a:xfrm>
            <a:off x="817475" y="928767"/>
            <a:ext cx="405900" cy="405900"/>
          </a:xfrm>
          <a:prstGeom prst="ellipse">
            <a:avLst/>
          </a:prstGeom>
          <a:solidFill>
            <a:srgbClr val="FFCD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4" name="Google Shape;34;p18"/>
          <p:cNvCxnSpPr/>
          <p:nvPr/>
        </p:nvCxnSpPr>
        <p:spPr>
          <a:xfrm>
            <a:off x="5265650" y="1131725"/>
            <a:ext cx="3878400" cy="0"/>
          </a:xfrm>
          <a:prstGeom prst="straightConnector1">
            <a:avLst/>
          </a:prstGeom>
          <a:noFill/>
          <a:ln cap="flat" cmpd="sng" w="9525">
            <a:solidFill>
              <a:srgbClr val="CCCCCC"/>
            </a:solidFill>
            <a:prstDash val="solid"/>
            <a:round/>
            <a:headEnd len="sm" w="sm" type="none"/>
            <a:tailEnd len="sm" w="sm" type="none"/>
          </a:ln>
        </p:spPr>
      </p:cxnSp>
      <p:sp>
        <p:nvSpPr>
          <p:cNvPr id="35" name="Google Shape;35;p18"/>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36" name="Shape 36"/>
        <p:cNvGrpSpPr/>
        <p:nvPr/>
      </p:nvGrpSpPr>
      <p:grpSpPr>
        <a:xfrm>
          <a:off x="0" y="0"/>
          <a:ext cx="0" cy="0"/>
          <a:chOff x="0" y="0"/>
          <a:chExt cx="0" cy="0"/>
        </a:xfrm>
      </p:grpSpPr>
      <p:sp>
        <p:nvSpPr>
          <p:cNvPr id="37" name="Google Shape;37;p20"/>
          <p:cNvSpPr txBox="1"/>
          <p:nvPr>
            <p:ph idx="1" type="body"/>
          </p:nvPr>
        </p:nvSpPr>
        <p:spPr>
          <a:xfrm>
            <a:off x="2105050" y="2238000"/>
            <a:ext cx="4933800" cy="819900"/>
          </a:xfrm>
          <a:prstGeom prst="rect">
            <a:avLst/>
          </a:prstGeom>
          <a:noFill/>
          <a:ln>
            <a:noFill/>
          </a:ln>
        </p:spPr>
        <p:txBody>
          <a:bodyPr anchorCtr="0" anchor="b" bIns="91425" lIns="91425" spcFirstLastPara="1" rIns="91425" wrap="square" tIns="91425">
            <a:noAutofit/>
          </a:bodyPr>
          <a:lstStyle>
            <a:lvl1pPr indent="-381000" lvl="0" marL="457200" algn="ctr">
              <a:lnSpc>
                <a:spcPct val="100000"/>
              </a:lnSpc>
              <a:spcBef>
                <a:spcPts val="600"/>
              </a:spcBef>
              <a:spcAft>
                <a:spcPts val="0"/>
              </a:spcAft>
              <a:buSzPts val="2400"/>
              <a:buFont typeface="Lora"/>
              <a:buChar char="◉"/>
              <a:defRPr i="1" sz="2400">
                <a:latin typeface="Lora"/>
                <a:ea typeface="Lora"/>
                <a:cs typeface="Lora"/>
                <a:sym typeface="Lora"/>
              </a:defRPr>
            </a:lvl1pPr>
            <a:lvl2pPr indent="-355600" lvl="1" marL="914400" algn="ctr">
              <a:lnSpc>
                <a:spcPct val="100000"/>
              </a:lnSpc>
              <a:spcBef>
                <a:spcPts val="0"/>
              </a:spcBef>
              <a:spcAft>
                <a:spcPts val="0"/>
              </a:spcAft>
              <a:buSzPts val="2000"/>
              <a:buFont typeface="Lora"/>
              <a:buChar char="○"/>
              <a:defRPr i="1">
                <a:latin typeface="Lora"/>
                <a:ea typeface="Lora"/>
                <a:cs typeface="Lora"/>
                <a:sym typeface="Lora"/>
              </a:defRPr>
            </a:lvl2pPr>
            <a:lvl3pPr indent="-355600" lvl="2" marL="1371600" algn="ctr">
              <a:lnSpc>
                <a:spcPct val="100000"/>
              </a:lnSpc>
              <a:spcBef>
                <a:spcPts val="0"/>
              </a:spcBef>
              <a:spcAft>
                <a:spcPts val="0"/>
              </a:spcAft>
              <a:buSzPts val="2000"/>
              <a:buFont typeface="Lora"/>
              <a:buChar char="■"/>
              <a:defRPr i="1">
                <a:latin typeface="Lora"/>
                <a:ea typeface="Lora"/>
                <a:cs typeface="Lora"/>
                <a:sym typeface="Lora"/>
              </a:defRPr>
            </a:lvl3pPr>
            <a:lvl4pPr indent="-381000" lvl="3" marL="1828800" algn="ctr">
              <a:lnSpc>
                <a:spcPct val="100000"/>
              </a:lnSpc>
              <a:spcBef>
                <a:spcPts val="0"/>
              </a:spcBef>
              <a:spcAft>
                <a:spcPts val="0"/>
              </a:spcAft>
              <a:buSzPts val="2400"/>
              <a:buFont typeface="Lora"/>
              <a:buChar char="●"/>
              <a:defRPr i="1" sz="2400">
                <a:latin typeface="Lora"/>
                <a:ea typeface="Lora"/>
                <a:cs typeface="Lora"/>
                <a:sym typeface="Lora"/>
              </a:defRPr>
            </a:lvl4pPr>
            <a:lvl5pPr indent="-381000" lvl="4" marL="2286000" algn="ctr">
              <a:lnSpc>
                <a:spcPct val="100000"/>
              </a:lnSpc>
              <a:spcBef>
                <a:spcPts val="0"/>
              </a:spcBef>
              <a:spcAft>
                <a:spcPts val="0"/>
              </a:spcAft>
              <a:buSzPts val="2400"/>
              <a:buFont typeface="Lora"/>
              <a:buChar char="○"/>
              <a:defRPr i="1" sz="2400">
                <a:latin typeface="Lora"/>
                <a:ea typeface="Lora"/>
                <a:cs typeface="Lora"/>
                <a:sym typeface="Lora"/>
              </a:defRPr>
            </a:lvl5pPr>
            <a:lvl6pPr indent="-381000" lvl="5" marL="2743200" algn="ctr">
              <a:lnSpc>
                <a:spcPct val="100000"/>
              </a:lnSpc>
              <a:spcBef>
                <a:spcPts val="0"/>
              </a:spcBef>
              <a:spcAft>
                <a:spcPts val="0"/>
              </a:spcAft>
              <a:buSzPts val="2400"/>
              <a:buFont typeface="Lora"/>
              <a:buChar char="■"/>
              <a:defRPr i="1" sz="2400">
                <a:latin typeface="Lora"/>
                <a:ea typeface="Lora"/>
                <a:cs typeface="Lora"/>
                <a:sym typeface="Lora"/>
              </a:defRPr>
            </a:lvl6pPr>
            <a:lvl7pPr indent="-381000" lvl="6" marL="3200400" algn="ctr">
              <a:lnSpc>
                <a:spcPct val="100000"/>
              </a:lnSpc>
              <a:spcBef>
                <a:spcPts val="0"/>
              </a:spcBef>
              <a:spcAft>
                <a:spcPts val="0"/>
              </a:spcAft>
              <a:buSzPts val="2400"/>
              <a:buFont typeface="Lora"/>
              <a:buChar char="●"/>
              <a:defRPr i="1" sz="2400">
                <a:latin typeface="Lora"/>
                <a:ea typeface="Lora"/>
                <a:cs typeface="Lora"/>
                <a:sym typeface="Lora"/>
              </a:defRPr>
            </a:lvl7pPr>
            <a:lvl8pPr indent="-381000" lvl="7" marL="3657600" algn="ctr">
              <a:lnSpc>
                <a:spcPct val="100000"/>
              </a:lnSpc>
              <a:spcBef>
                <a:spcPts val="0"/>
              </a:spcBef>
              <a:spcAft>
                <a:spcPts val="0"/>
              </a:spcAft>
              <a:buSzPts val="2400"/>
              <a:buFont typeface="Lora"/>
              <a:buChar char="○"/>
              <a:defRPr i="1" sz="2400">
                <a:latin typeface="Lora"/>
                <a:ea typeface="Lora"/>
                <a:cs typeface="Lora"/>
                <a:sym typeface="Lora"/>
              </a:defRPr>
            </a:lvl8pPr>
            <a:lvl9pPr indent="-381000" lvl="8" marL="4114800" algn="ctr">
              <a:lnSpc>
                <a:spcPct val="100000"/>
              </a:lnSpc>
              <a:spcBef>
                <a:spcPts val="0"/>
              </a:spcBef>
              <a:spcAft>
                <a:spcPts val="0"/>
              </a:spcAft>
              <a:buSzPts val="2400"/>
              <a:buFont typeface="Lora"/>
              <a:buChar char="■"/>
              <a:defRPr i="1" sz="2400">
                <a:latin typeface="Lora"/>
                <a:ea typeface="Lora"/>
                <a:cs typeface="Lora"/>
                <a:sym typeface="Lora"/>
              </a:defRPr>
            </a:lvl9pPr>
          </a:lstStyle>
          <a:p/>
        </p:txBody>
      </p:sp>
      <p:cxnSp>
        <p:nvCxnSpPr>
          <p:cNvPr id="38" name="Google Shape;38;p20"/>
          <p:cNvCxnSpPr/>
          <p:nvPr/>
        </p:nvCxnSpPr>
        <p:spPr>
          <a:xfrm>
            <a:off x="4584075" y="3676500"/>
            <a:ext cx="0" cy="1480500"/>
          </a:xfrm>
          <a:prstGeom prst="straightConnector1">
            <a:avLst/>
          </a:prstGeom>
          <a:noFill/>
          <a:ln cap="flat" cmpd="sng" w="9525">
            <a:solidFill>
              <a:srgbClr val="CCCCCC"/>
            </a:solidFill>
            <a:prstDash val="solid"/>
            <a:round/>
            <a:headEnd len="sm" w="sm" type="none"/>
            <a:tailEnd len="sm" w="sm" type="none"/>
          </a:ln>
        </p:spPr>
      </p:cxnSp>
      <p:sp>
        <p:nvSpPr>
          <p:cNvPr id="39" name="Google Shape;39;p20"/>
          <p:cNvSpPr/>
          <p:nvPr/>
        </p:nvSpPr>
        <p:spPr>
          <a:xfrm>
            <a:off x="4288500" y="3393000"/>
            <a:ext cx="567000" cy="567000"/>
          </a:xfrm>
          <a:prstGeom prst="ellipse">
            <a:avLst/>
          </a:prstGeom>
          <a:solidFill>
            <a:srgbClr val="FFCD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20"/>
          <p:cNvSpPr txBox="1"/>
          <p:nvPr/>
        </p:nvSpPr>
        <p:spPr>
          <a:xfrm>
            <a:off x="3593400" y="3412652"/>
            <a:ext cx="1957200" cy="65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000000"/>
                </a:solidFill>
                <a:latin typeface="Lora"/>
                <a:ea typeface="Lora"/>
                <a:cs typeface="Lora"/>
                <a:sym typeface="Lora"/>
              </a:rPr>
              <a:t>“</a:t>
            </a:r>
            <a:endParaRPr b="1" i="0" sz="3600" u="none" cap="none" strike="noStrike">
              <a:solidFill>
                <a:srgbClr val="000000"/>
              </a:solidFill>
              <a:latin typeface="Lora"/>
              <a:ea typeface="Lora"/>
              <a:cs typeface="Lora"/>
              <a:sym typeface="Lora"/>
            </a:endParaRPr>
          </a:p>
        </p:txBody>
      </p:sp>
      <p:sp>
        <p:nvSpPr>
          <p:cNvPr id="41" name="Google Shape;41;p20"/>
          <p:cNvSpPr txBox="1"/>
          <p:nvPr>
            <p:ph idx="12" type="sldNum"/>
          </p:nvPr>
        </p:nvSpPr>
        <p:spPr>
          <a:xfrm>
            <a:off x="4297650" y="1"/>
            <a:ext cx="548700" cy="3936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42" name="Shape 42"/>
        <p:cNvGrpSpPr/>
        <p:nvPr/>
      </p:nvGrpSpPr>
      <p:grpSpPr>
        <a:xfrm>
          <a:off x="0" y="0"/>
          <a:ext cx="0" cy="0"/>
          <a:chOff x="0" y="0"/>
          <a:chExt cx="0" cy="0"/>
        </a:xfrm>
      </p:grpSpPr>
      <p:sp>
        <p:nvSpPr>
          <p:cNvPr id="43" name="Google Shape;43;p21"/>
          <p:cNvSpPr txBox="1"/>
          <p:nvPr>
            <p:ph type="title"/>
          </p:nvPr>
        </p:nvSpPr>
        <p:spPr>
          <a:xfrm>
            <a:off x="1381250" y="922668"/>
            <a:ext cx="3878400" cy="435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44" name="Google Shape;44;p21"/>
          <p:cNvSpPr txBox="1"/>
          <p:nvPr>
            <p:ph idx="1" type="body"/>
          </p:nvPr>
        </p:nvSpPr>
        <p:spPr>
          <a:xfrm>
            <a:off x="1381250" y="1651075"/>
            <a:ext cx="2334000" cy="31224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45" name="Google Shape;45;p21"/>
          <p:cNvSpPr txBox="1"/>
          <p:nvPr>
            <p:ph idx="2" type="body"/>
          </p:nvPr>
        </p:nvSpPr>
        <p:spPr>
          <a:xfrm>
            <a:off x="3834912" y="1651075"/>
            <a:ext cx="2334000" cy="31224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46" name="Google Shape;46;p21"/>
          <p:cNvSpPr txBox="1"/>
          <p:nvPr>
            <p:ph idx="3" type="body"/>
          </p:nvPr>
        </p:nvSpPr>
        <p:spPr>
          <a:xfrm>
            <a:off x="6288573" y="1651075"/>
            <a:ext cx="2334000" cy="31224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cxnSp>
        <p:nvCxnSpPr>
          <p:cNvPr id="47" name="Google Shape;47;p21"/>
          <p:cNvCxnSpPr/>
          <p:nvPr/>
        </p:nvCxnSpPr>
        <p:spPr>
          <a:xfrm>
            <a:off x="0" y="1131725"/>
            <a:ext cx="1375800" cy="0"/>
          </a:xfrm>
          <a:prstGeom prst="straightConnector1">
            <a:avLst/>
          </a:prstGeom>
          <a:noFill/>
          <a:ln cap="flat" cmpd="sng" w="9525">
            <a:solidFill>
              <a:srgbClr val="CCCCCC"/>
            </a:solidFill>
            <a:prstDash val="solid"/>
            <a:round/>
            <a:headEnd len="sm" w="sm" type="none"/>
            <a:tailEnd len="sm" w="sm" type="none"/>
          </a:ln>
        </p:spPr>
      </p:cxnSp>
      <p:sp>
        <p:nvSpPr>
          <p:cNvPr id="48" name="Google Shape;48;p21"/>
          <p:cNvSpPr/>
          <p:nvPr/>
        </p:nvSpPr>
        <p:spPr>
          <a:xfrm>
            <a:off x="817475" y="928767"/>
            <a:ext cx="405900" cy="405900"/>
          </a:xfrm>
          <a:prstGeom prst="ellipse">
            <a:avLst/>
          </a:prstGeom>
          <a:solidFill>
            <a:srgbClr val="FFCD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9" name="Google Shape;49;p21"/>
          <p:cNvCxnSpPr/>
          <p:nvPr/>
        </p:nvCxnSpPr>
        <p:spPr>
          <a:xfrm>
            <a:off x="5265650" y="1131725"/>
            <a:ext cx="3878400" cy="0"/>
          </a:xfrm>
          <a:prstGeom prst="straightConnector1">
            <a:avLst/>
          </a:prstGeom>
          <a:noFill/>
          <a:ln cap="flat" cmpd="sng" w="9525">
            <a:solidFill>
              <a:srgbClr val="CCCCCC"/>
            </a:solidFill>
            <a:prstDash val="solid"/>
            <a:round/>
            <a:headEnd len="sm" w="sm" type="none"/>
            <a:tailEnd len="sm" w="sm" type="none"/>
          </a:ln>
        </p:spPr>
      </p:cxnSp>
      <p:sp>
        <p:nvSpPr>
          <p:cNvPr id="50" name="Google Shape;50;p21"/>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22"/>
          <p:cNvSpPr txBox="1"/>
          <p:nvPr>
            <p:ph type="title"/>
          </p:nvPr>
        </p:nvSpPr>
        <p:spPr>
          <a:xfrm>
            <a:off x="1381250" y="937125"/>
            <a:ext cx="3878400" cy="435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cxnSp>
        <p:nvCxnSpPr>
          <p:cNvPr id="53" name="Google Shape;53;p22"/>
          <p:cNvCxnSpPr/>
          <p:nvPr/>
        </p:nvCxnSpPr>
        <p:spPr>
          <a:xfrm>
            <a:off x="0" y="1131725"/>
            <a:ext cx="1375800" cy="0"/>
          </a:xfrm>
          <a:prstGeom prst="straightConnector1">
            <a:avLst/>
          </a:prstGeom>
          <a:noFill/>
          <a:ln cap="flat" cmpd="sng" w="9525">
            <a:solidFill>
              <a:srgbClr val="CCCCCC"/>
            </a:solidFill>
            <a:prstDash val="solid"/>
            <a:round/>
            <a:headEnd len="sm" w="sm" type="none"/>
            <a:tailEnd len="sm" w="sm" type="none"/>
          </a:ln>
        </p:spPr>
      </p:cxnSp>
      <p:sp>
        <p:nvSpPr>
          <p:cNvPr id="54" name="Google Shape;54;p22"/>
          <p:cNvSpPr/>
          <p:nvPr/>
        </p:nvSpPr>
        <p:spPr>
          <a:xfrm>
            <a:off x="817475" y="928767"/>
            <a:ext cx="405900" cy="405900"/>
          </a:xfrm>
          <a:prstGeom prst="ellipse">
            <a:avLst/>
          </a:prstGeom>
          <a:solidFill>
            <a:srgbClr val="FFCD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5" name="Google Shape;55;p22"/>
          <p:cNvCxnSpPr/>
          <p:nvPr/>
        </p:nvCxnSpPr>
        <p:spPr>
          <a:xfrm>
            <a:off x="5265650" y="1131725"/>
            <a:ext cx="3878400" cy="0"/>
          </a:xfrm>
          <a:prstGeom prst="straightConnector1">
            <a:avLst/>
          </a:prstGeom>
          <a:noFill/>
          <a:ln cap="flat" cmpd="sng" w="9525">
            <a:solidFill>
              <a:srgbClr val="CCCCCC"/>
            </a:solidFill>
            <a:prstDash val="solid"/>
            <a:round/>
            <a:headEnd len="sm" w="sm" type="none"/>
            <a:tailEnd len="sm" w="sm" type="none"/>
          </a:ln>
        </p:spPr>
      </p:cxnSp>
      <p:sp>
        <p:nvSpPr>
          <p:cNvPr id="56" name="Google Shape;56;p22"/>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7" name="Shape 57"/>
        <p:cNvGrpSpPr/>
        <p:nvPr/>
      </p:nvGrpSpPr>
      <p:grpSpPr>
        <a:xfrm>
          <a:off x="0" y="0"/>
          <a:ext cx="0" cy="0"/>
          <a:chOff x="0" y="0"/>
          <a:chExt cx="0" cy="0"/>
        </a:xfrm>
      </p:grpSpPr>
      <p:sp>
        <p:nvSpPr>
          <p:cNvPr id="58" name="Google Shape;58;p23"/>
          <p:cNvSpPr txBox="1"/>
          <p:nvPr>
            <p:ph idx="1" type="body"/>
          </p:nvPr>
        </p:nvSpPr>
        <p:spPr>
          <a:xfrm>
            <a:off x="1990450" y="4037375"/>
            <a:ext cx="5163000" cy="519600"/>
          </a:xfrm>
          <a:prstGeom prst="rect">
            <a:avLst/>
          </a:prstGeom>
          <a:noFill/>
          <a:ln>
            <a:noFill/>
          </a:ln>
        </p:spPr>
        <p:txBody>
          <a:bodyPr anchorCtr="0" anchor="b" bIns="91425" lIns="91425" spcFirstLastPara="1" rIns="91425" wrap="square" tIns="91425">
            <a:noAutofit/>
          </a:bodyPr>
          <a:lstStyle>
            <a:lvl1pPr indent="-228600" lvl="0" marL="457200" algn="ctr">
              <a:lnSpc>
                <a:spcPct val="100000"/>
              </a:lnSpc>
              <a:spcBef>
                <a:spcPts val="360"/>
              </a:spcBef>
              <a:spcAft>
                <a:spcPts val="0"/>
              </a:spcAft>
              <a:buSzPts val="1400"/>
              <a:buFont typeface="Lora"/>
              <a:buNone/>
              <a:defRPr i="1" sz="1400">
                <a:latin typeface="Lora"/>
                <a:ea typeface="Lora"/>
                <a:cs typeface="Lora"/>
                <a:sym typeface="Lora"/>
              </a:defRPr>
            </a:lvl1pPr>
          </a:lstStyle>
          <a:p/>
        </p:txBody>
      </p:sp>
      <p:cxnSp>
        <p:nvCxnSpPr>
          <p:cNvPr id="59" name="Google Shape;59;p23"/>
          <p:cNvCxnSpPr/>
          <p:nvPr/>
        </p:nvCxnSpPr>
        <p:spPr>
          <a:xfrm>
            <a:off x="-6025" y="4666129"/>
            <a:ext cx="9162000" cy="0"/>
          </a:xfrm>
          <a:prstGeom prst="straightConnector1">
            <a:avLst/>
          </a:prstGeom>
          <a:noFill/>
          <a:ln cap="flat" cmpd="sng" w="9525">
            <a:solidFill>
              <a:srgbClr val="CCCCCC"/>
            </a:solidFill>
            <a:prstDash val="solid"/>
            <a:round/>
            <a:headEnd len="sm" w="sm" type="none"/>
            <a:tailEnd len="sm" w="sm" type="none"/>
          </a:ln>
        </p:spPr>
      </p:cxnSp>
      <p:sp>
        <p:nvSpPr>
          <p:cNvPr id="60" name="Google Shape;60;p23"/>
          <p:cNvSpPr/>
          <p:nvPr/>
        </p:nvSpPr>
        <p:spPr>
          <a:xfrm>
            <a:off x="4457400" y="4551496"/>
            <a:ext cx="229200" cy="229200"/>
          </a:xfrm>
          <a:prstGeom prst="ellipse">
            <a:avLst/>
          </a:prstGeom>
          <a:solidFill>
            <a:srgbClr val="FFCD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23"/>
          <p:cNvSpPr txBox="1"/>
          <p:nvPr>
            <p:ph idx="12" type="sldNum"/>
          </p:nvPr>
        </p:nvSpPr>
        <p:spPr>
          <a:xfrm>
            <a:off x="4297650" y="4780700"/>
            <a:ext cx="548700" cy="3627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cxnSp>
        <p:nvCxnSpPr>
          <p:cNvPr id="63" name="Google Shape;63;p24"/>
          <p:cNvCxnSpPr/>
          <p:nvPr/>
        </p:nvCxnSpPr>
        <p:spPr>
          <a:xfrm>
            <a:off x="-6025" y="4513729"/>
            <a:ext cx="9162000" cy="0"/>
          </a:xfrm>
          <a:prstGeom prst="straightConnector1">
            <a:avLst/>
          </a:prstGeom>
          <a:noFill/>
          <a:ln cap="flat" cmpd="sng" w="9525">
            <a:solidFill>
              <a:srgbClr val="CCCCCC"/>
            </a:solidFill>
            <a:prstDash val="solid"/>
            <a:round/>
            <a:headEnd len="sm" w="sm" type="none"/>
            <a:tailEnd len="sm" w="sm" type="none"/>
          </a:ln>
        </p:spPr>
      </p:cxnSp>
      <p:sp>
        <p:nvSpPr>
          <p:cNvPr id="64" name="Google Shape;64;p24"/>
          <p:cNvSpPr/>
          <p:nvPr/>
        </p:nvSpPr>
        <p:spPr>
          <a:xfrm>
            <a:off x="4293700" y="4235405"/>
            <a:ext cx="556500" cy="556500"/>
          </a:xfrm>
          <a:prstGeom prst="ellipse">
            <a:avLst/>
          </a:prstGeom>
          <a:solidFill>
            <a:srgbClr val="FFCD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24"/>
          <p:cNvSpPr txBox="1"/>
          <p:nvPr>
            <p:ph idx="12" type="sldNum"/>
          </p:nvPr>
        </p:nvSpPr>
        <p:spPr>
          <a:xfrm>
            <a:off x="4297650" y="4791900"/>
            <a:ext cx="548700" cy="351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5"/>
          <p:cNvSpPr txBox="1"/>
          <p:nvPr>
            <p:ph idx="1" type="body"/>
          </p:nvPr>
        </p:nvSpPr>
        <p:spPr>
          <a:xfrm>
            <a:off x="1381250" y="1616470"/>
            <a:ext cx="6809700" cy="31122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600"/>
              </a:spcBef>
              <a:spcAft>
                <a:spcPts val="0"/>
              </a:spcAft>
              <a:buClr>
                <a:srgbClr val="FFCD00"/>
              </a:buClr>
              <a:buSzPts val="2400"/>
              <a:buFont typeface="Quattrocento Sans"/>
              <a:buChar char="◉"/>
              <a:defRPr b="0" i="0" sz="2400" u="none" cap="none" strike="noStrike">
                <a:solidFill>
                  <a:srgbClr val="000000"/>
                </a:solidFill>
                <a:latin typeface="Quattrocento Sans"/>
                <a:ea typeface="Quattrocento Sans"/>
                <a:cs typeface="Quattrocento Sans"/>
                <a:sym typeface="Quattrocento Sans"/>
              </a:defRPr>
            </a:lvl1pPr>
            <a:lvl2pPr indent="-355600" lvl="1" marL="914400" marR="0" rtl="0" algn="l">
              <a:lnSpc>
                <a:spcPct val="100000"/>
              </a:lnSpc>
              <a:spcBef>
                <a:spcPts val="0"/>
              </a:spcBef>
              <a:spcAft>
                <a:spcPts val="0"/>
              </a:spcAft>
              <a:buClr>
                <a:srgbClr val="FFCD00"/>
              </a:buClr>
              <a:buSzPts val="2000"/>
              <a:buFont typeface="Quattrocento Sans"/>
              <a:buChar char="○"/>
              <a:defRPr b="0" i="0" sz="2000" u="none" cap="none" strike="noStrike">
                <a:solidFill>
                  <a:srgbClr val="000000"/>
                </a:solidFill>
                <a:latin typeface="Quattrocento Sans"/>
                <a:ea typeface="Quattrocento Sans"/>
                <a:cs typeface="Quattrocento Sans"/>
                <a:sym typeface="Quattrocento Sans"/>
              </a:defRPr>
            </a:lvl2pPr>
            <a:lvl3pPr indent="-355600" lvl="2" marL="1371600" marR="0" rtl="0" algn="l">
              <a:lnSpc>
                <a:spcPct val="100000"/>
              </a:lnSpc>
              <a:spcBef>
                <a:spcPts val="0"/>
              </a:spcBef>
              <a:spcAft>
                <a:spcPts val="0"/>
              </a:spcAft>
              <a:buClr>
                <a:srgbClr val="FFCD00"/>
              </a:buClr>
              <a:buSzPts val="2000"/>
              <a:buFont typeface="Quattrocento Sans"/>
              <a:buChar char="■"/>
              <a:defRPr b="0" i="0" sz="2000" u="none" cap="none" strike="noStrike">
                <a:solidFill>
                  <a:srgbClr val="000000"/>
                </a:solidFill>
                <a:latin typeface="Quattrocento Sans"/>
                <a:ea typeface="Quattrocento Sans"/>
                <a:cs typeface="Quattrocento Sans"/>
                <a:sym typeface="Quattrocento Sans"/>
              </a:defRPr>
            </a:lvl3pPr>
            <a:lvl4pPr indent="-342900" lvl="3" marL="1828800" marR="0" rtl="0" algn="l">
              <a:lnSpc>
                <a:spcPct val="100000"/>
              </a:lnSpc>
              <a:spcBef>
                <a:spcPts val="0"/>
              </a:spcBef>
              <a:spcAft>
                <a:spcPts val="0"/>
              </a:spcAft>
              <a:buClr>
                <a:srgbClr val="FFCD00"/>
              </a:buClr>
              <a:buSzPts val="1800"/>
              <a:buFont typeface="Quattrocento Sans"/>
              <a:buChar char="●"/>
              <a:defRPr b="0" i="0" sz="1800" u="none" cap="none" strike="noStrike">
                <a:solidFill>
                  <a:srgbClr val="000000"/>
                </a:solidFill>
                <a:latin typeface="Quattrocento Sans"/>
                <a:ea typeface="Quattrocento Sans"/>
                <a:cs typeface="Quattrocento Sans"/>
                <a:sym typeface="Quattrocento Sans"/>
              </a:defRPr>
            </a:lvl4pPr>
            <a:lvl5pPr indent="-342900" lvl="4" marL="2286000" marR="0" rtl="0" algn="l">
              <a:lnSpc>
                <a:spcPct val="100000"/>
              </a:lnSpc>
              <a:spcBef>
                <a:spcPts val="0"/>
              </a:spcBef>
              <a:spcAft>
                <a:spcPts val="0"/>
              </a:spcAft>
              <a:buClr>
                <a:srgbClr val="FFCD00"/>
              </a:buClr>
              <a:buSzPts val="1800"/>
              <a:buFont typeface="Quattrocento Sans"/>
              <a:buChar char="○"/>
              <a:defRPr b="0" i="0" sz="1800" u="none" cap="none" strike="noStrike">
                <a:solidFill>
                  <a:srgbClr val="000000"/>
                </a:solidFill>
                <a:latin typeface="Quattrocento Sans"/>
                <a:ea typeface="Quattrocento Sans"/>
                <a:cs typeface="Quattrocento Sans"/>
                <a:sym typeface="Quattrocento Sans"/>
              </a:defRPr>
            </a:lvl5pPr>
            <a:lvl6pPr indent="-342900" lvl="5" marL="2743200" marR="0" rtl="0" algn="l">
              <a:lnSpc>
                <a:spcPct val="100000"/>
              </a:lnSpc>
              <a:spcBef>
                <a:spcPts val="0"/>
              </a:spcBef>
              <a:spcAft>
                <a:spcPts val="0"/>
              </a:spcAft>
              <a:buClr>
                <a:srgbClr val="FFCD00"/>
              </a:buClr>
              <a:buSzPts val="1800"/>
              <a:buFont typeface="Quattrocento Sans"/>
              <a:buChar char="■"/>
              <a:defRPr b="0" i="0" sz="1800" u="none" cap="none" strike="noStrike">
                <a:solidFill>
                  <a:srgbClr val="000000"/>
                </a:solidFill>
                <a:latin typeface="Quattrocento Sans"/>
                <a:ea typeface="Quattrocento Sans"/>
                <a:cs typeface="Quattrocento Sans"/>
                <a:sym typeface="Quattrocento Sans"/>
              </a:defRPr>
            </a:lvl6pPr>
            <a:lvl7pPr indent="-342900" lvl="6" marL="3200400" marR="0" rtl="0" algn="l">
              <a:lnSpc>
                <a:spcPct val="100000"/>
              </a:lnSpc>
              <a:spcBef>
                <a:spcPts val="0"/>
              </a:spcBef>
              <a:spcAft>
                <a:spcPts val="0"/>
              </a:spcAft>
              <a:buClr>
                <a:srgbClr val="FFCD00"/>
              </a:buClr>
              <a:buSzPts val="1800"/>
              <a:buFont typeface="Quattrocento Sans"/>
              <a:buChar char="●"/>
              <a:defRPr b="0" i="0" sz="1800" u="none" cap="none" strike="noStrike">
                <a:solidFill>
                  <a:srgbClr val="000000"/>
                </a:solidFill>
                <a:latin typeface="Quattrocento Sans"/>
                <a:ea typeface="Quattrocento Sans"/>
                <a:cs typeface="Quattrocento Sans"/>
                <a:sym typeface="Quattrocento Sans"/>
              </a:defRPr>
            </a:lvl7pPr>
            <a:lvl8pPr indent="-342900" lvl="7" marL="3657600" marR="0" rtl="0" algn="l">
              <a:lnSpc>
                <a:spcPct val="100000"/>
              </a:lnSpc>
              <a:spcBef>
                <a:spcPts val="0"/>
              </a:spcBef>
              <a:spcAft>
                <a:spcPts val="0"/>
              </a:spcAft>
              <a:buClr>
                <a:srgbClr val="FFCD00"/>
              </a:buClr>
              <a:buSzPts val="1800"/>
              <a:buFont typeface="Quattrocento Sans"/>
              <a:buChar char="○"/>
              <a:defRPr b="0" i="0" sz="1800" u="none" cap="none" strike="noStrike">
                <a:solidFill>
                  <a:srgbClr val="000000"/>
                </a:solidFill>
                <a:latin typeface="Quattrocento Sans"/>
                <a:ea typeface="Quattrocento Sans"/>
                <a:cs typeface="Quattrocento Sans"/>
                <a:sym typeface="Quattrocento Sans"/>
              </a:defRPr>
            </a:lvl8pPr>
            <a:lvl9pPr indent="-342900" lvl="8" marL="4114800" marR="0" rtl="0" algn="l">
              <a:lnSpc>
                <a:spcPct val="100000"/>
              </a:lnSpc>
              <a:spcBef>
                <a:spcPts val="0"/>
              </a:spcBef>
              <a:spcAft>
                <a:spcPts val="0"/>
              </a:spcAft>
              <a:buClr>
                <a:srgbClr val="FFCD00"/>
              </a:buClr>
              <a:buSzPts val="1800"/>
              <a:buFont typeface="Quattrocento Sans"/>
              <a:buChar char="■"/>
              <a:defRPr b="0" i="0" sz="1800" u="none" cap="none" strike="noStrike">
                <a:solidFill>
                  <a:srgbClr val="000000"/>
                </a:solidFill>
                <a:latin typeface="Quattrocento Sans"/>
                <a:ea typeface="Quattrocento Sans"/>
                <a:cs typeface="Quattrocento Sans"/>
                <a:sym typeface="Quattrocento Sans"/>
              </a:defRPr>
            </a:lvl9pPr>
          </a:lstStyle>
          <a:p/>
        </p:txBody>
      </p:sp>
      <p:sp>
        <p:nvSpPr>
          <p:cNvPr id="7" name="Google Shape;7;p15"/>
          <p:cNvSpPr txBox="1"/>
          <p:nvPr>
            <p:ph type="title"/>
          </p:nvPr>
        </p:nvSpPr>
        <p:spPr>
          <a:xfrm>
            <a:off x="1381250" y="937117"/>
            <a:ext cx="6809700" cy="4356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2000"/>
              <a:buFont typeface="Lora"/>
              <a:buNone/>
              <a:defRPr b="1" i="0" sz="2000" u="none" cap="none" strike="noStrike">
                <a:solidFill>
                  <a:srgbClr val="000000"/>
                </a:solidFill>
                <a:latin typeface="Lora"/>
                <a:ea typeface="Lora"/>
                <a:cs typeface="Lora"/>
                <a:sym typeface="Lora"/>
              </a:defRPr>
            </a:lvl1pPr>
            <a:lvl2pPr lvl="1" marR="0" rtl="0" algn="l">
              <a:lnSpc>
                <a:spcPct val="100000"/>
              </a:lnSpc>
              <a:spcBef>
                <a:spcPts val="0"/>
              </a:spcBef>
              <a:spcAft>
                <a:spcPts val="0"/>
              </a:spcAft>
              <a:buClr>
                <a:srgbClr val="000000"/>
              </a:buClr>
              <a:buSzPts val="2000"/>
              <a:buFont typeface="Lora"/>
              <a:buNone/>
              <a:defRPr b="1" i="0" sz="2000" u="none" cap="none" strike="noStrike">
                <a:solidFill>
                  <a:srgbClr val="000000"/>
                </a:solidFill>
                <a:latin typeface="Lora"/>
                <a:ea typeface="Lora"/>
                <a:cs typeface="Lora"/>
                <a:sym typeface="Lora"/>
              </a:defRPr>
            </a:lvl2pPr>
            <a:lvl3pPr lvl="2" marR="0" rtl="0" algn="l">
              <a:lnSpc>
                <a:spcPct val="100000"/>
              </a:lnSpc>
              <a:spcBef>
                <a:spcPts val="0"/>
              </a:spcBef>
              <a:spcAft>
                <a:spcPts val="0"/>
              </a:spcAft>
              <a:buClr>
                <a:srgbClr val="000000"/>
              </a:buClr>
              <a:buSzPts val="2000"/>
              <a:buFont typeface="Lora"/>
              <a:buNone/>
              <a:defRPr b="1" i="0" sz="2000" u="none" cap="none" strike="noStrike">
                <a:solidFill>
                  <a:srgbClr val="000000"/>
                </a:solidFill>
                <a:latin typeface="Lora"/>
                <a:ea typeface="Lora"/>
                <a:cs typeface="Lora"/>
                <a:sym typeface="Lora"/>
              </a:defRPr>
            </a:lvl3pPr>
            <a:lvl4pPr lvl="3" marR="0" rtl="0" algn="l">
              <a:lnSpc>
                <a:spcPct val="100000"/>
              </a:lnSpc>
              <a:spcBef>
                <a:spcPts val="0"/>
              </a:spcBef>
              <a:spcAft>
                <a:spcPts val="0"/>
              </a:spcAft>
              <a:buClr>
                <a:srgbClr val="000000"/>
              </a:buClr>
              <a:buSzPts val="2000"/>
              <a:buFont typeface="Lora"/>
              <a:buNone/>
              <a:defRPr b="1" i="0" sz="2000" u="none" cap="none" strike="noStrike">
                <a:solidFill>
                  <a:srgbClr val="000000"/>
                </a:solidFill>
                <a:latin typeface="Lora"/>
                <a:ea typeface="Lora"/>
                <a:cs typeface="Lora"/>
                <a:sym typeface="Lora"/>
              </a:defRPr>
            </a:lvl4pPr>
            <a:lvl5pPr lvl="4" marR="0" rtl="0" algn="l">
              <a:lnSpc>
                <a:spcPct val="100000"/>
              </a:lnSpc>
              <a:spcBef>
                <a:spcPts val="0"/>
              </a:spcBef>
              <a:spcAft>
                <a:spcPts val="0"/>
              </a:spcAft>
              <a:buClr>
                <a:srgbClr val="000000"/>
              </a:buClr>
              <a:buSzPts val="2000"/>
              <a:buFont typeface="Lora"/>
              <a:buNone/>
              <a:defRPr b="1" i="0" sz="2000" u="none" cap="none" strike="noStrike">
                <a:solidFill>
                  <a:srgbClr val="000000"/>
                </a:solidFill>
                <a:latin typeface="Lora"/>
                <a:ea typeface="Lora"/>
                <a:cs typeface="Lora"/>
                <a:sym typeface="Lora"/>
              </a:defRPr>
            </a:lvl5pPr>
            <a:lvl6pPr lvl="5" marR="0" rtl="0" algn="l">
              <a:lnSpc>
                <a:spcPct val="100000"/>
              </a:lnSpc>
              <a:spcBef>
                <a:spcPts val="0"/>
              </a:spcBef>
              <a:spcAft>
                <a:spcPts val="0"/>
              </a:spcAft>
              <a:buClr>
                <a:srgbClr val="000000"/>
              </a:buClr>
              <a:buSzPts val="2000"/>
              <a:buFont typeface="Lora"/>
              <a:buNone/>
              <a:defRPr b="1" i="0" sz="2000" u="none" cap="none" strike="noStrike">
                <a:solidFill>
                  <a:srgbClr val="000000"/>
                </a:solidFill>
                <a:latin typeface="Lora"/>
                <a:ea typeface="Lora"/>
                <a:cs typeface="Lora"/>
                <a:sym typeface="Lora"/>
              </a:defRPr>
            </a:lvl6pPr>
            <a:lvl7pPr lvl="6" marR="0" rtl="0" algn="l">
              <a:lnSpc>
                <a:spcPct val="100000"/>
              </a:lnSpc>
              <a:spcBef>
                <a:spcPts val="0"/>
              </a:spcBef>
              <a:spcAft>
                <a:spcPts val="0"/>
              </a:spcAft>
              <a:buClr>
                <a:srgbClr val="000000"/>
              </a:buClr>
              <a:buSzPts val="2000"/>
              <a:buFont typeface="Lora"/>
              <a:buNone/>
              <a:defRPr b="1" i="0" sz="2000" u="none" cap="none" strike="noStrike">
                <a:solidFill>
                  <a:srgbClr val="000000"/>
                </a:solidFill>
                <a:latin typeface="Lora"/>
                <a:ea typeface="Lora"/>
                <a:cs typeface="Lora"/>
                <a:sym typeface="Lora"/>
              </a:defRPr>
            </a:lvl7pPr>
            <a:lvl8pPr lvl="7" marR="0" rtl="0" algn="l">
              <a:lnSpc>
                <a:spcPct val="100000"/>
              </a:lnSpc>
              <a:spcBef>
                <a:spcPts val="0"/>
              </a:spcBef>
              <a:spcAft>
                <a:spcPts val="0"/>
              </a:spcAft>
              <a:buClr>
                <a:srgbClr val="000000"/>
              </a:buClr>
              <a:buSzPts val="2000"/>
              <a:buFont typeface="Lora"/>
              <a:buNone/>
              <a:defRPr b="1" i="0" sz="2000" u="none" cap="none" strike="noStrike">
                <a:solidFill>
                  <a:srgbClr val="000000"/>
                </a:solidFill>
                <a:latin typeface="Lora"/>
                <a:ea typeface="Lora"/>
                <a:cs typeface="Lora"/>
                <a:sym typeface="Lora"/>
              </a:defRPr>
            </a:lvl8pPr>
            <a:lvl9pPr lvl="8" marR="0" rtl="0" algn="l">
              <a:lnSpc>
                <a:spcPct val="100000"/>
              </a:lnSpc>
              <a:spcBef>
                <a:spcPts val="0"/>
              </a:spcBef>
              <a:spcAft>
                <a:spcPts val="0"/>
              </a:spcAft>
              <a:buClr>
                <a:srgbClr val="000000"/>
              </a:buClr>
              <a:buSzPts val="2000"/>
              <a:buFont typeface="Lora"/>
              <a:buNone/>
              <a:defRPr b="1" i="0" sz="2000" u="none" cap="none" strike="noStrike">
                <a:solidFill>
                  <a:srgbClr val="000000"/>
                </a:solidFill>
                <a:latin typeface="Lora"/>
                <a:ea typeface="Lora"/>
                <a:cs typeface="Lora"/>
                <a:sym typeface="Lora"/>
              </a:defRPr>
            </a:lvl9pPr>
          </a:lstStyle>
          <a:p/>
        </p:txBody>
      </p:sp>
      <p:sp>
        <p:nvSpPr>
          <p:cNvPr id="8" name="Google Shape;8;p15"/>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jpg"/><Relationship Id="rId4" Type="http://schemas.openxmlformats.org/officeDocument/2006/relationships/image" Target="../media/image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www.youtube.com/watch?v=YNMkADpvO4w" TargetMode="External"/><Relationship Id="rId4" Type="http://schemas.openxmlformats.org/officeDocument/2006/relationships/hyperlink" Target="https://www.youtube.com/watch?v=qv6UVOQ0F44&amp;t=234s"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4.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
          <p:cNvSpPr txBox="1"/>
          <p:nvPr>
            <p:ph type="ctrTitle"/>
          </p:nvPr>
        </p:nvSpPr>
        <p:spPr>
          <a:xfrm>
            <a:off x="996625" y="1909925"/>
            <a:ext cx="3569400" cy="1254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latin typeface="Roboto"/>
                <a:ea typeface="Roboto"/>
                <a:cs typeface="Roboto"/>
                <a:sym typeface="Roboto"/>
              </a:rPr>
              <a:t>Introduction to AI and ML</a:t>
            </a:r>
            <a:endParaRPr>
              <a:latin typeface="Roboto"/>
              <a:ea typeface="Roboto"/>
              <a:cs typeface="Roboto"/>
              <a:sym typeface="Roboto"/>
            </a:endParaRPr>
          </a:p>
        </p:txBody>
      </p:sp>
      <p:grpSp>
        <p:nvGrpSpPr>
          <p:cNvPr id="73" name="Google Shape;73;p1"/>
          <p:cNvGrpSpPr/>
          <p:nvPr/>
        </p:nvGrpSpPr>
        <p:grpSpPr>
          <a:xfrm>
            <a:off x="1299165" y="3511424"/>
            <a:ext cx="215966" cy="342399"/>
            <a:chOff x="6718575" y="2318625"/>
            <a:chExt cx="256950" cy="407375"/>
          </a:xfrm>
        </p:grpSpPr>
        <p:sp>
          <p:nvSpPr>
            <p:cNvPr id="74" name="Google Shape;74;p1"/>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
            <p:cNvSpPr/>
            <p:nvPr/>
          </p:nvSpPr>
          <p:spPr>
            <a:xfrm>
              <a:off x="6795900" y="2628550"/>
              <a:ext cx="102300" cy="25"/>
            </a:xfrm>
            <a:custGeom>
              <a:rect b="b" l="l" r="r" t="t"/>
              <a:pathLst>
                <a:path extrusionOk="0" fill="none" h="1" w="4092">
                  <a:moveTo>
                    <a:pt x="0" y="1"/>
                  </a:moveTo>
                  <a:lnTo>
                    <a:pt x="4092" y="1"/>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82" name="Google Shape;82;p1"/>
          <p:cNvPicPr preferRelativeResize="0"/>
          <p:nvPr/>
        </p:nvPicPr>
        <p:blipFill rotWithShape="1">
          <a:blip r:embed="rId3">
            <a:alphaModFix/>
          </a:blip>
          <a:srcRect b="0" l="0" r="0" t="0"/>
          <a:stretch/>
        </p:blipFill>
        <p:spPr>
          <a:xfrm>
            <a:off x="4700850" y="418050"/>
            <a:ext cx="2869224" cy="3093375"/>
          </a:xfrm>
          <a:prstGeom prst="rect">
            <a:avLst/>
          </a:prstGeom>
          <a:noFill/>
          <a:ln>
            <a:noFill/>
          </a:ln>
        </p:spPr>
      </p:pic>
      <p:sp>
        <p:nvSpPr>
          <p:cNvPr id="83" name="Google Shape;83;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776a2abdbc_0_46"/>
          <p:cNvSpPr txBox="1"/>
          <p:nvPr>
            <p:ph type="title"/>
          </p:nvPr>
        </p:nvSpPr>
        <p:spPr>
          <a:xfrm>
            <a:off x="1381250" y="922668"/>
            <a:ext cx="3878400" cy="43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Definitions: ML</a:t>
            </a:r>
            <a:endParaRPr>
              <a:highlight>
                <a:srgbClr val="FFCD00"/>
              </a:highlight>
            </a:endParaRPr>
          </a:p>
        </p:txBody>
      </p:sp>
      <p:sp>
        <p:nvSpPr>
          <p:cNvPr id="148" name="Google Shape;148;g776a2abdbc_0_46"/>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49" name="Google Shape;149;g776a2abdbc_0_46"/>
          <p:cNvSpPr txBox="1"/>
          <p:nvPr/>
        </p:nvSpPr>
        <p:spPr>
          <a:xfrm>
            <a:off x="4828625" y="2030019"/>
            <a:ext cx="3714600" cy="15711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Machine Learning</a:t>
            </a:r>
            <a:r>
              <a:rPr b="0" i="0" lang="en" sz="1400" u="none" cap="none" strike="noStrike">
                <a:solidFill>
                  <a:srgbClr val="000000"/>
                </a:solidFill>
                <a:latin typeface="Arial"/>
                <a:ea typeface="Arial"/>
                <a:cs typeface="Arial"/>
                <a:sym typeface="Arial"/>
              </a:rPr>
              <a:t> is </a:t>
            </a:r>
            <a:r>
              <a:rPr b="0" i="1" lang="en" sz="1400" u="none" cap="none" strike="noStrike">
                <a:solidFill>
                  <a:srgbClr val="000000"/>
                </a:solidFill>
                <a:latin typeface="Arial"/>
                <a:ea typeface="Arial"/>
                <a:cs typeface="Arial"/>
                <a:sym typeface="Arial"/>
              </a:rPr>
              <a:t>a type of Artificial Intelligence </a:t>
            </a:r>
            <a:r>
              <a:rPr b="0" i="0" lang="en" sz="1400" u="none" cap="none" strike="noStrike">
                <a:solidFill>
                  <a:srgbClr val="000000"/>
                </a:solidFill>
                <a:latin typeface="Arial"/>
                <a:ea typeface="Arial"/>
                <a:cs typeface="Arial"/>
                <a:sym typeface="Arial"/>
              </a:rPr>
              <a:t>in which algorithms (mathematical functions) learn from data </a:t>
            </a:r>
            <a:r>
              <a:rPr lang="en"/>
              <a:t>by</a:t>
            </a:r>
            <a:r>
              <a:rPr b="0" i="0" lang="en" sz="1400" u="none" cap="none" strike="noStrike">
                <a:solidFill>
                  <a:srgbClr val="000000"/>
                </a:solidFill>
                <a:latin typeface="Arial"/>
                <a:ea typeface="Arial"/>
                <a:cs typeface="Arial"/>
                <a:sym typeface="Arial"/>
              </a:rPr>
              <a:t> recognizing patterns, to make predictions or by making decisions.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t/>
            </a:r>
            <a:endParaRPr b="0" i="0" sz="1400" u="none" cap="none" strike="noStrike">
              <a:solidFill>
                <a:srgbClr val="000000"/>
              </a:solidFill>
              <a:latin typeface="Arial"/>
              <a:ea typeface="Arial"/>
              <a:cs typeface="Arial"/>
              <a:sym typeface="Arial"/>
            </a:endParaRPr>
          </a:p>
        </p:txBody>
      </p:sp>
      <p:pic>
        <p:nvPicPr>
          <p:cNvPr id="150" name="Google Shape;150;g776a2abdbc_0_46"/>
          <p:cNvPicPr preferRelativeResize="0"/>
          <p:nvPr/>
        </p:nvPicPr>
        <p:blipFill rotWithShape="1">
          <a:blip r:embed="rId3">
            <a:alphaModFix/>
          </a:blip>
          <a:srcRect b="0" l="0" r="0" t="0"/>
          <a:stretch/>
        </p:blipFill>
        <p:spPr>
          <a:xfrm>
            <a:off x="152400" y="1648868"/>
            <a:ext cx="4523823" cy="265911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776a2abdbc_0_52"/>
          <p:cNvSpPr txBox="1"/>
          <p:nvPr>
            <p:ph type="title"/>
          </p:nvPr>
        </p:nvSpPr>
        <p:spPr>
          <a:xfrm>
            <a:off x="1381250" y="922668"/>
            <a:ext cx="3878400" cy="43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Definitions: Deep Learning</a:t>
            </a:r>
            <a:endParaRPr>
              <a:highlight>
                <a:srgbClr val="FFCD00"/>
              </a:highlight>
            </a:endParaRPr>
          </a:p>
        </p:txBody>
      </p:sp>
      <p:sp>
        <p:nvSpPr>
          <p:cNvPr id="156" name="Google Shape;156;g776a2abdbc_0_52"/>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57" name="Google Shape;157;g776a2abdbc_0_52"/>
          <p:cNvSpPr txBox="1"/>
          <p:nvPr/>
        </p:nvSpPr>
        <p:spPr>
          <a:xfrm>
            <a:off x="538550" y="1865875"/>
            <a:ext cx="3538200" cy="23109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Deep Learning</a:t>
            </a:r>
            <a:r>
              <a:rPr b="0" i="0" lang="en" sz="1400" u="none" cap="none" strike="noStrike">
                <a:solidFill>
                  <a:srgbClr val="000000"/>
                </a:solidFill>
                <a:latin typeface="Arial"/>
                <a:ea typeface="Arial"/>
                <a:cs typeface="Arial"/>
                <a:sym typeface="Arial"/>
              </a:rPr>
              <a:t> is a type of Machine Learning that uses a specific type of algorithmic structure called a deep neural network.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This technique is especially good at learning </a:t>
            </a:r>
            <a:r>
              <a:rPr b="1" i="1" lang="en" sz="1400" u="none" cap="none" strike="noStrike">
                <a:solidFill>
                  <a:srgbClr val="000000"/>
                </a:solidFill>
              </a:rPr>
              <a:t>hard-to-find patterns</a:t>
            </a:r>
            <a:r>
              <a:rPr b="0" i="0" lang="en" sz="1400" u="none" cap="none" strike="noStrike">
                <a:solidFill>
                  <a:srgbClr val="000000"/>
                </a:solidFill>
                <a:latin typeface="Arial"/>
                <a:ea typeface="Arial"/>
                <a:cs typeface="Arial"/>
                <a:sym typeface="Arial"/>
              </a:rPr>
              <a:t> in data, but requires a large amount of data to do so.</a:t>
            </a:r>
            <a:endParaRPr b="0" i="0" sz="1400" u="none" cap="none" strike="noStrike">
              <a:solidFill>
                <a:srgbClr val="000000"/>
              </a:solidFill>
              <a:latin typeface="Arial"/>
              <a:ea typeface="Arial"/>
              <a:cs typeface="Arial"/>
              <a:sym typeface="Arial"/>
            </a:endParaRPr>
          </a:p>
        </p:txBody>
      </p:sp>
      <p:pic>
        <p:nvPicPr>
          <p:cNvPr id="158" name="Google Shape;158;g776a2abdbc_0_52"/>
          <p:cNvPicPr preferRelativeResize="0"/>
          <p:nvPr/>
        </p:nvPicPr>
        <p:blipFill rotWithShape="1">
          <a:blip r:embed="rId3">
            <a:alphaModFix/>
          </a:blip>
          <a:srcRect b="0" l="0" r="0" t="0"/>
          <a:stretch/>
        </p:blipFill>
        <p:spPr>
          <a:xfrm>
            <a:off x="4252175" y="1510668"/>
            <a:ext cx="4498044" cy="308678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xEl>
                                              <p:pRg end="0" st="0"/>
                                            </p:txEl>
                                          </p:spTgt>
                                        </p:tgtEl>
                                        <p:attrNameLst>
                                          <p:attrName>style.visibility</p:attrName>
                                        </p:attrNameLst>
                                      </p:cBhvr>
                                      <p:to>
                                        <p:strVal val="visible"/>
                                      </p:to>
                                    </p:set>
                                    <p:animEffect filter="fade" transition="in">
                                      <p:cBhvr>
                                        <p:cTn dur="1000"/>
                                        <p:tgtEl>
                                          <p:spTgt spid="1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xEl>
                                              <p:pRg end="1" st="1"/>
                                            </p:txEl>
                                          </p:spTgt>
                                        </p:tgtEl>
                                        <p:attrNameLst>
                                          <p:attrName>style.visibility</p:attrName>
                                        </p:attrNameLst>
                                      </p:cBhvr>
                                      <p:to>
                                        <p:strVal val="visible"/>
                                      </p:to>
                                    </p:set>
                                    <p:animEffect filter="fade" transition="in">
                                      <p:cBhvr>
                                        <p:cTn dur="1000"/>
                                        <p:tgtEl>
                                          <p:spTgt spid="1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xEl>
                                              <p:pRg end="2" st="2"/>
                                            </p:txEl>
                                          </p:spTgt>
                                        </p:tgtEl>
                                        <p:attrNameLst>
                                          <p:attrName>style.visibility</p:attrName>
                                        </p:attrNameLst>
                                      </p:cBhvr>
                                      <p:to>
                                        <p:strVal val="visible"/>
                                      </p:to>
                                    </p:set>
                                    <p:animEffect filter="fade" transition="in">
                                      <p:cBhvr>
                                        <p:cTn dur="1000"/>
                                        <p:tgtEl>
                                          <p:spTgt spid="15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776a2abdbc_0_70"/>
          <p:cNvSpPr txBox="1"/>
          <p:nvPr>
            <p:ph type="ctrTitle"/>
          </p:nvPr>
        </p:nvSpPr>
        <p:spPr>
          <a:xfrm>
            <a:off x="2023450" y="1940275"/>
            <a:ext cx="3787800" cy="1494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AI, why is it so big of a deal right now?</a:t>
            </a:r>
            <a:endParaRPr/>
          </a:p>
          <a:p>
            <a:pPr indent="0" lvl="0" marL="0" rtl="0" algn="l">
              <a:lnSpc>
                <a:spcPct val="100000"/>
              </a:lnSpc>
              <a:spcBef>
                <a:spcPts val="0"/>
              </a:spcBef>
              <a:spcAft>
                <a:spcPts val="0"/>
              </a:spcAft>
              <a:buSzPts val="3000"/>
              <a:buNone/>
            </a:pPr>
            <a:r>
              <a:t/>
            </a:r>
            <a:endParaRPr/>
          </a:p>
        </p:txBody>
      </p:sp>
      <p:sp>
        <p:nvSpPr>
          <p:cNvPr id="164" name="Google Shape;164;g776a2abdbc_0_70"/>
          <p:cNvSpPr txBox="1"/>
          <p:nvPr/>
        </p:nvSpPr>
        <p:spPr>
          <a:xfrm>
            <a:off x="1133975" y="2291150"/>
            <a:ext cx="543900" cy="562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Lora"/>
                <a:ea typeface="Lora"/>
                <a:cs typeface="Lora"/>
                <a:sym typeface="Lora"/>
              </a:rPr>
              <a:t>2</a:t>
            </a:r>
            <a:endParaRPr b="0" i="0" sz="2400" u="none" cap="none" strike="noStrike">
              <a:solidFill>
                <a:schemeClr val="dk1"/>
              </a:solidFill>
              <a:latin typeface="Lora"/>
              <a:ea typeface="Lora"/>
              <a:cs typeface="Lora"/>
              <a:sym typeface="Lora"/>
            </a:endParaRPr>
          </a:p>
        </p:txBody>
      </p:sp>
      <p:sp>
        <p:nvSpPr>
          <p:cNvPr id="165" name="Google Shape;165;g776a2abdbc_0_70"/>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776a2abdbc_0_76"/>
          <p:cNvSpPr txBox="1"/>
          <p:nvPr>
            <p:ph type="title"/>
          </p:nvPr>
        </p:nvSpPr>
        <p:spPr>
          <a:xfrm>
            <a:off x="1381250" y="922668"/>
            <a:ext cx="3878400" cy="43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Why AI?</a:t>
            </a:r>
            <a:endParaRPr>
              <a:highlight>
                <a:srgbClr val="FFCD00"/>
              </a:highlight>
            </a:endParaRPr>
          </a:p>
        </p:txBody>
      </p:sp>
      <p:sp>
        <p:nvSpPr>
          <p:cNvPr id="171" name="Google Shape;171;g776a2abdbc_0_76"/>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72" name="Google Shape;172;g776a2abdbc_0_76"/>
          <p:cNvSpPr txBox="1"/>
          <p:nvPr/>
        </p:nvSpPr>
        <p:spPr>
          <a:xfrm>
            <a:off x="561575" y="1543475"/>
            <a:ext cx="3538200" cy="30000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200"/>
              <a:buFont typeface="Arial"/>
              <a:buNone/>
            </a:pPr>
            <a:r>
              <a:t/>
            </a:r>
            <a:endParaRPr b="1" i="0" sz="1200" u="none" cap="none" strike="noStrike">
              <a:solidFill>
                <a:srgbClr val="313131"/>
              </a:solidFill>
              <a:highlight>
                <a:srgbClr val="FFFFFF"/>
              </a:highlight>
              <a:latin typeface="Arial"/>
              <a:ea typeface="Arial"/>
              <a:cs typeface="Arial"/>
              <a:sym typeface="Arial"/>
            </a:endParaRPr>
          </a:p>
        </p:txBody>
      </p:sp>
      <p:sp>
        <p:nvSpPr>
          <p:cNvPr id="173" name="Google Shape;173;g776a2abdbc_0_76"/>
          <p:cNvSpPr txBox="1"/>
          <p:nvPr/>
        </p:nvSpPr>
        <p:spPr>
          <a:xfrm>
            <a:off x="1159425" y="1543475"/>
            <a:ext cx="6571500" cy="30000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AI has been around for a long time (since the 1950s). It as become popular right now because of:</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just">
              <a:lnSpc>
                <a:spcPct val="100000"/>
              </a:lnSpc>
              <a:spcBef>
                <a:spcPts val="0"/>
              </a:spcBef>
              <a:spcAft>
                <a:spcPts val="0"/>
              </a:spcAft>
              <a:buClr>
                <a:srgbClr val="000000"/>
              </a:buClr>
              <a:buSzPts val="1400"/>
              <a:buFont typeface="Arial"/>
              <a:buAutoNum type="arabicPeriod"/>
            </a:pPr>
            <a:r>
              <a:rPr b="0" i="0" lang="en" sz="1400" u="none" cap="none" strike="noStrike">
                <a:solidFill>
                  <a:srgbClr val="000000"/>
                </a:solidFill>
                <a:latin typeface="Arial"/>
                <a:ea typeface="Arial"/>
                <a:cs typeface="Arial"/>
                <a:sym typeface="Arial"/>
              </a:rPr>
              <a:t>Technological advances (such as GPUs) have increased computing power and increased the amount of data computers can manage. This increase in processing power has made deep learning both much cheaper and much faster;</a:t>
            </a:r>
            <a:endParaRPr b="0" i="0" sz="1400" u="none" cap="none" strike="noStrike">
              <a:solidFill>
                <a:srgbClr val="000000"/>
              </a:solidFill>
              <a:latin typeface="Arial"/>
              <a:ea typeface="Arial"/>
              <a:cs typeface="Arial"/>
              <a:sym typeface="Arial"/>
            </a:endParaRPr>
          </a:p>
          <a:p>
            <a:pPr indent="-317500" lvl="0" marL="457200" marR="0" rtl="0" algn="just">
              <a:lnSpc>
                <a:spcPct val="100000"/>
              </a:lnSpc>
              <a:spcBef>
                <a:spcPts val="0"/>
              </a:spcBef>
              <a:spcAft>
                <a:spcPts val="0"/>
              </a:spcAft>
              <a:buClr>
                <a:srgbClr val="000000"/>
              </a:buClr>
              <a:buSzPts val="1400"/>
              <a:buFont typeface="Arial"/>
              <a:buAutoNum type="arabicPeriod"/>
            </a:pPr>
            <a:r>
              <a:rPr lang="en"/>
              <a:t>An</a:t>
            </a:r>
            <a:r>
              <a:rPr b="0" i="0" lang="en" sz="1400" u="none" cap="none" strike="noStrike">
                <a:solidFill>
                  <a:srgbClr val="000000"/>
                </a:solidFill>
                <a:latin typeface="Arial"/>
                <a:ea typeface="Arial"/>
                <a:cs typeface="Arial"/>
                <a:sym typeface="Arial"/>
              </a:rPr>
              <a:t> increase </a:t>
            </a:r>
            <a:r>
              <a:rPr lang="en"/>
              <a:t>in the</a:t>
            </a:r>
            <a:r>
              <a:rPr b="0" i="0" lang="en" sz="1400" u="none" cap="none" strike="noStrike">
                <a:solidFill>
                  <a:srgbClr val="000000"/>
                </a:solidFill>
                <a:latin typeface="Arial"/>
                <a:ea typeface="Arial"/>
                <a:cs typeface="Arial"/>
                <a:sym typeface="Arial"/>
              </a:rPr>
              <a:t> availability of data.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In this module, we will look and discuss the power of AI and its implications for the modern world in much more detail.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xEl>
                                              <p:pRg end="0" st="0"/>
                                            </p:txEl>
                                          </p:spTgt>
                                        </p:tgtEl>
                                        <p:attrNameLst>
                                          <p:attrName>style.visibility</p:attrName>
                                        </p:attrNameLst>
                                      </p:cBhvr>
                                      <p:to>
                                        <p:strVal val="visible"/>
                                      </p:to>
                                    </p:set>
                                    <p:animEffect filter="fade" transition="in">
                                      <p:cBhvr>
                                        <p:cTn dur="1000"/>
                                        <p:tgtEl>
                                          <p:spTgt spid="17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xEl>
                                              <p:pRg end="1" st="1"/>
                                            </p:txEl>
                                          </p:spTgt>
                                        </p:tgtEl>
                                        <p:attrNameLst>
                                          <p:attrName>style.visibility</p:attrName>
                                        </p:attrNameLst>
                                      </p:cBhvr>
                                      <p:to>
                                        <p:strVal val="visible"/>
                                      </p:to>
                                    </p:set>
                                    <p:animEffect filter="fade" transition="in">
                                      <p:cBhvr>
                                        <p:cTn dur="1000"/>
                                        <p:tgtEl>
                                          <p:spTgt spid="17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xEl>
                                              <p:pRg end="2" st="2"/>
                                            </p:txEl>
                                          </p:spTgt>
                                        </p:tgtEl>
                                        <p:attrNameLst>
                                          <p:attrName>style.visibility</p:attrName>
                                        </p:attrNameLst>
                                      </p:cBhvr>
                                      <p:to>
                                        <p:strVal val="visible"/>
                                      </p:to>
                                    </p:set>
                                    <p:animEffect filter="fade" transition="in">
                                      <p:cBhvr>
                                        <p:cTn dur="1000"/>
                                        <p:tgtEl>
                                          <p:spTgt spid="17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xEl>
                                              <p:pRg end="3" st="3"/>
                                            </p:txEl>
                                          </p:spTgt>
                                        </p:tgtEl>
                                        <p:attrNameLst>
                                          <p:attrName>style.visibility</p:attrName>
                                        </p:attrNameLst>
                                      </p:cBhvr>
                                      <p:to>
                                        <p:strVal val="visible"/>
                                      </p:to>
                                    </p:set>
                                    <p:animEffect filter="fade" transition="in">
                                      <p:cBhvr>
                                        <p:cTn dur="1000"/>
                                        <p:tgtEl>
                                          <p:spTgt spid="17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xEl>
                                              <p:pRg end="4" st="4"/>
                                            </p:txEl>
                                          </p:spTgt>
                                        </p:tgtEl>
                                        <p:attrNameLst>
                                          <p:attrName>style.visibility</p:attrName>
                                        </p:attrNameLst>
                                      </p:cBhvr>
                                      <p:to>
                                        <p:strVal val="visible"/>
                                      </p:to>
                                    </p:set>
                                    <p:animEffect filter="fade" transition="in">
                                      <p:cBhvr>
                                        <p:cTn dur="1000"/>
                                        <p:tgtEl>
                                          <p:spTgt spid="17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xEl>
                                              <p:pRg end="5" st="5"/>
                                            </p:txEl>
                                          </p:spTgt>
                                        </p:tgtEl>
                                        <p:attrNameLst>
                                          <p:attrName>style.visibility</p:attrName>
                                        </p:attrNameLst>
                                      </p:cBhvr>
                                      <p:to>
                                        <p:strVal val="visible"/>
                                      </p:to>
                                    </p:set>
                                    <p:animEffect filter="fade" transition="in">
                                      <p:cBhvr>
                                        <p:cTn dur="1000"/>
                                        <p:tgtEl>
                                          <p:spTgt spid="17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g776a2abdbc_0_86"/>
          <p:cNvSpPr txBox="1"/>
          <p:nvPr>
            <p:ph type="ctrTitle"/>
          </p:nvPr>
        </p:nvSpPr>
        <p:spPr>
          <a:xfrm>
            <a:off x="2015775" y="2042700"/>
            <a:ext cx="3787800" cy="1494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Part II: ML Core Concepts</a:t>
            </a:r>
            <a:endParaRPr/>
          </a:p>
          <a:p>
            <a:pPr indent="0" lvl="0" marL="0" rtl="0" algn="l">
              <a:lnSpc>
                <a:spcPct val="100000"/>
              </a:lnSpc>
              <a:spcBef>
                <a:spcPts val="0"/>
              </a:spcBef>
              <a:spcAft>
                <a:spcPts val="0"/>
              </a:spcAft>
              <a:buSzPts val="3000"/>
              <a:buNone/>
            </a:pPr>
            <a:r>
              <a:t/>
            </a:r>
            <a:endParaRPr/>
          </a:p>
        </p:txBody>
      </p:sp>
      <p:sp>
        <p:nvSpPr>
          <p:cNvPr id="179" name="Google Shape;179;g776a2abdbc_0_86"/>
          <p:cNvSpPr txBox="1"/>
          <p:nvPr/>
        </p:nvSpPr>
        <p:spPr>
          <a:xfrm>
            <a:off x="1133975" y="2291150"/>
            <a:ext cx="543900" cy="562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Lora"/>
                <a:ea typeface="Lora"/>
                <a:cs typeface="Lora"/>
                <a:sym typeface="Lora"/>
              </a:rPr>
              <a:t>3</a:t>
            </a:r>
            <a:endParaRPr b="0" i="0" sz="2400" u="none" cap="none" strike="noStrike">
              <a:solidFill>
                <a:schemeClr val="dk1"/>
              </a:solidFill>
              <a:latin typeface="Lora"/>
              <a:ea typeface="Lora"/>
              <a:cs typeface="Lora"/>
              <a:sym typeface="Lora"/>
            </a:endParaRPr>
          </a:p>
        </p:txBody>
      </p:sp>
      <p:sp>
        <p:nvSpPr>
          <p:cNvPr id="180" name="Google Shape;180;g776a2abdbc_0_86"/>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776a2abdbc_0_92"/>
          <p:cNvSpPr txBox="1"/>
          <p:nvPr>
            <p:ph type="title"/>
          </p:nvPr>
        </p:nvSpPr>
        <p:spPr>
          <a:xfrm>
            <a:off x="1381250" y="922668"/>
            <a:ext cx="3878400" cy="43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ML: Core Concepts</a:t>
            </a:r>
            <a:endParaRPr/>
          </a:p>
        </p:txBody>
      </p:sp>
      <p:sp>
        <p:nvSpPr>
          <p:cNvPr id="186" name="Google Shape;186;g776a2abdbc_0_92"/>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87" name="Google Shape;187;g776a2abdbc_0_92"/>
          <p:cNvSpPr txBox="1"/>
          <p:nvPr/>
        </p:nvSpPr>
        <p:spPr>
          <a:xfrm>
            <a:off x="1113175" y="1676850"/>
            <a:ext cx="7024500" cy="17898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rgbClr val="313131"/>
                </a:solidFill>
                <a:highlight>
                  <a:srgbClr val="FFFFFF"/>
                </a:highlight>
                <a:latin typeface="Arial"/>
                <a:ea typeface="Arial"/>
                <a:cs typeface="Arial"/>
                <a:sym typeface="Arial"/>
              </a:rPr>
              <a:t>Machine Learning uses </a:t>
            </a:r>
            <a:r>
              <a:rPr b="1" i="1" lang="en" sz="1400" u="none" cap="none" strike="noStrike">
                <a:solidFill>
                  <a:srgbClr val="313131"/>
                </a:solidFill>
                <a:highlight>
                  <a:srgbClr val="FFFFFF"/>
                </a:highlight>
              </a:rPr>
              <a:t>mathematical algorithms to find the patterns in data</a:t>
            </a:r>
            <a:r>
              <a:rPr b="0" i="0" lang="en" sz="1400" u="none" cap="none" strike="noStrike">
                <a:solidFill>
                  <a:srgbClr val="313131"/>
                </a:solidFill>
                <a:highlight>
                  <a:srgbClr val="FFFFFF"/>
                </a:highlight>
                <a:latin typeface="Arial"/>
                <a:ea typeface="Arial"/>
                <a:cs typeface="Arial"/>
                <a:sym typeface="Arial"/>
              </a:rPr>
              <a:t>. The patterns that the computer has </a:t>
            </a:r>
            <a:r>
              <a:rPr b="1" i="1" lang="en" sz="1400" u="none" cap="none" strike="noStrike">
                <a:solidFill>
                  <a:srgbClr val="313131"/>
                </a:solidFill>
                <a:highlight>
                  <a:srgbClr val="FFFFFF"/>
                </a:highlight>
              </a:rPr>
              <a:t>'learned'</a:t>
            </a:r>
            <a:r>
              <a:rPr b="0" i="0" lang="en" sz="1400" u="none" cap="none" strike="noStrike">
                <a:solidFill>
                  <a:srgbClr val="313131"/>
                </a:solidFill>
                <a:highlight>
                  <a:srgbClr val="FFFFFF"/>
                </a:highlight>
                <a:latin typeface="Arial"/>
                <a:ea typeface="Arial"/>
                <a:cs typeface="Arial"/>
                <a:sym typeface="Arial"/>
              </a:rPr>
              <a:t> through these algorithms can be applied to new data of a similar structure in order to make predictions about this 'new' data. </a:t>
            </a:r>
            <a:endParaRPr b="0" i="0" sz="1400" u="none" cap="none" strike="noStrike">
              <a:solidFill>
                <a:srgbClr val="313131"/>
              </a:solidFill>
              <a:highlight>
                <a:srgbClr val="FFFFFF"/>
              </a:highlight>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313131"/>
              </a:solidFill>
              <a:highlight>
                <a:srgbClr val="FFFFFF"/>
              </a:highlight>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rgbClr val="313131"/>
                </a:solidFill>
                <a:highlight>
                  <a:srgbClr val="FFFFFF"/>
                </a:highlight>
                <a:latin typeface="Arial"/>
                <a:ea typeface="Arial"/>
                <a:cs typeface="Arial"/>
                <a:sym typeface="Arial"/>
              </a:rPr>
              <a:t>In this way, Machine Learning extracts </a:t>
            </a:r>
            <a:r>
              <a:rPr b="1" i="1" lang="en" sz="1400" u="none" cap="none" strike="noStrike">
                <a:solidFill>
                  <a:srgbClr val="313131"/>
                </a:solidFill>
                <a:highlight>
                  <a:srgbClr val="FFFFFF"/>
                </a:highlight>
              </a:rPr>
              <a:t>'insights'</a:t>
            </a:r>
            <a:r>
              <a:rPr b="0" i="0" lang="en" sz="1400" u="none" cap="none" strike="noStrike">
                <a:solidFill>
                  <a:srgbClr val="313131"/>
                </a:solidFill>
                <a:highlight>
                  <a:srgbClr val="FFFFFF"/>
                </a:highlight>
                <a:latin typeface="Arial"/>
                <a:ea typeface="Arial"/>
                <a:cs typeface="Arial"/>
                <a:sym typeface="Arial"/>
              </a:rPr>
              <a:t> from data that we already have, and applies these insights to forecast the outcome for data the computer </a:t>
            </a:r>
            <a:r>
              <a:rPr b="0" i="1" lang="en" sz="1400" u="none" cap="none" strike="noStrike">
                <a:solidFill>
                  <a:srgbClr val="313131"/>
                </a:solidFill>
                <a:highlight>
                  <a:srgbClr val="FFFFFF"/>
                </a:highlight>
                <a:latin typeface="Arial"/>
                <a:ea typeface="Arial"/>
                <a:cs typeface="Arial"/>
                <a:sym typeface="Arial"/>
              </a:rPr>
              <a:t>has never seen before. </a:t>
            </a:r>
            <a:endParaRPr b="0" i="1"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xEl>
                                              <p:pRg end="0" st="0"/>
                                            </p:txEl>
                                          </p:spTgt>
                                        </p:tgtEl>
                                        <p:attrNameLst>
                                          <p:attrName>style.visibility</p:attrName>
                                        </p:attrNameLst>
                                      </p:cBhvr>
                                      <p:to>
                                        <p:strVal val="visible"/>
                                      </p:to>
                                    </p:set>
                                    <p:animEffect filter="fade" transition="in">
                                      <p:cBhvr>
                                        <p:cTn dur="1000"/>
                                        <p:tgtEl>
                                          <p:spTgt spid="18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xEl>
                                              <p:pRg end="1" st="1"/>
                                            </p:txEl>
                                          </p:spTgt>
                                        </p:tgtEl>
                                        <p:attrNameLst>
                                          <p:attrName>style.visibility</p:attrName>
                                        </p:attrNameLst>
                                      </p:cBhvr>
                                      <p:to>
                                        <p:strVal val="visible"/>
                                      </p:to>
                                    </p:set>
                                    <p:animEffect filter="fade" transition="in">
                                      <p:cBhvr>
                                        <p:cTn dur="1000"/>
                                        <p:tgtEl>
                                          <p:spTgt spid="18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xEl>
                                              <p:pRg end="2" st="2"/>
                                            </p:txEl>
                                          </p:spTgt>
                                        </p:tgtEl>
                                        <p:attrNameLst>
                                          <p:attrName>style.visibility</p:attrName>
                                        </p:attrNameLst>
                                      </p:cBhvr>
                                      <p:to>
                                        <p:strVal val="visible"/>
                                      </p:to>
                                    </p:set>
                                    <p:animEffect filter="fade" transition="in">
                                      <p:cBhvr>
                                        <p:cTn dur="1000"/>
                                        <p:tgtEl>
                                          <p:spTgt spid="18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84ee24f813_0_0"/>
          <p:cNvSpPr txBox="1"/>
          <p:nvPr>
            <p:ph type="title"/>
          </p:nvPr>
        </p:nvSpPr>
        <p:spPr>
          <a:xfrm>
            <a:off x="1381250" y="922668"/>
            <a:ext cx="3878400" cy="43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ML: Core Concepts</a:t>
            </a:r>
            <a:endParaRPr/>
          </a:p>
        </p:txBody>
      </p:sp>
      <p:sp>
        <p:nvSpPr>
          <p:cNvPr id="193" name="Google Shape;193;g84ee24f813_0_0"/>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94" name="Google Shape;194;g84ee24f813_0_0"/>
          <p:cNvSpPr txBox="1"/>
          <p:nvPr/>
        </p:nvSpPr>
        <p:spPr>
          <a:xfrm>
            <a:off x="1589125" y="1688613"/>
            <a:ext cx="6310500" cy="47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highlight>
                  <a:srgbClr val="FFFFFF"/>
                </a:highlight>
                <a:latin typeface="Arial"/>
                <a:ea typeface="Arial"/>
                <a:cs typeface="Arial"/>
                <a:sym typeface="Arial"/>
              </a:rPr>
              <a:t>Machine learning essentially boils down to the following process:</a:t>
            </a:r>
            <a:endParaRPr b="0" i="0" sz="1400" u="none" cap="none" strike="noStrike">
              <a:solidFill>
                <a:srgbClr val="000000"/>
              </a:solidFill>
              <a:latin typeface="Arial"/>
              <a:ea typeface="Arial"/>
              <a:cs typeface="Arial"/>
              <a:sym typeface="Arial"/>
            </a:endParaRPr>
          </a:p>
        </p:txBody>
      </p:sp>
      <p:sp>
        <p:nvSpPr>
          <p:cNvPr id="195" name="Google Shape;195;g84ee24f813_0_0"/>
          <p:cNvSpPr/>
          <p:nvPr/>
        </p:nvSpPr>
        <p:spPr>
          <a:xfrm>
            <a:off x="1151775" y="2495650"/>
            <a:ext cx="1489200" cy="583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Input</a:t>
            </a:r>
            <a:endParaRPr b="0" i="0" sz="1400" u="none" cap="none" strike="noStrike">
              <a:solidFill>
                <a:srgbClr val="000000"/>
              </a:solidFill>
              <a:latin typeface="Arial"/>
              <a:ea typeface="Arial"/>
              <a:cs typeface="Arial"/>
              <a:sym typeface="Arial"/>
            </a:endParaRPr>
          </a:p>
        </p:txBody>
      </p:sp>
      <p:sp>
        <p:nvSpPr>
          <p:cNvPr id="196" name="Google Shape;196;g84ee24f813_0_0"/>
          <p:cNvSpPr/>
          <p:nvPr/>
        </p:nvSpPr>
        <p:spPr>
          <a:xfrm>
            <a:off x="3522800" y="2495650"/>
            <a:ext cx="1489200" cy="583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ML Algorithm</a:t>
            </a:r>
            <a:endParaRPr b="0" i="0" sz="1400" u="none" cap="none" strike="noStrike">
              <a:solidFill>
                <a:srgbClr val="000000"/>
              </a:solidFill>
              <a:latin typeface="Arial"/>
              <a:ea typeface="Arial"/>
              <a:cs typeface="Arial"/>
              <a:sym typeface="Arial"/>
            </a:endParaRPr>
          </a:p>
        </p:txBody>
      </p:sp>
      <p:sp>
        <p:nvSpPr>
          <p:cNvPr id="197" name="Google Shape;197;g84ee24f813_0_0"/>
          <p:cNvSpPr/>
          <p:nvPr/>
        </p:nvSpPr>
        <p:spPr>
          <a:xfrm>
            <a:off x="5770975" y="2495650"/>
            <a:ext cx="1489200" cy="583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Prediction</a:t>
            </a:r>
            <a:endParaRPr b="0" i="0" sz="1400" u="none" cap="none" strike="noStrike">
              <a:solidFill>
                <a:srgbClr val="000000"/>
              </a:solidFill>
              <a:latin typeface="Arial"/>
              <a:ea typeface="Arial"/>
              <a:cs typeface="Arial"/>
              <a:sym typeface="Arial"/>
            </a:endParaRPr>
          </a:p>
        </p:txBody>
      </p:sp>
      <p:cxnSp>
        <p:nvCxnSpPr>
          <p:cNvPr id="198" name="Google Shape;198;g84ee24f813_0_0"/>
          <p:cNvCxnSpPr>
            <a:stCxn id="195" idx="3"/>
            <a:endCxn id="196" idx="1"/>
          </p:cNvCxnSpPr>
          <p:nvPr/>
        </p:nvCxnSpPr>
        <p:spPr>
          <a:xfrm>
            <a:off x="2640975" y="2787400"/>
            <a:ext cx="881700" cy="0"/>
          </a:xfrm>
          <a:prstGeom prst="straightConnector1">
            <a:avLst/>
          </a:prstGeom>
          <a:noFill/>
          <a:ln cap="flat" cmpd="sng" w="9525">
            <a:solidFill>
              <a:schemeClr val="dk2"/>
            </a:solidFill>
            <a:prstDash val="solid"/>
            <a:round/>
            <a:headEnd len="sm" w="sm" type="none"/>
            <a:tailEnd len="med" w="med" type="triangle"/>
          </a:ln>
        </p:spPr>
      </p:cxnSp>
      <p:cxnSp>
        <p:nvCxnSpPr>
          <p:cNvPr id="199" name="Google Shape;199;g84ee24f813_0_0"/>
          <p:cNvCxnSpPr>
            <a:stCxn id="196" idx="3"/>
            <a:endCxn id="197" idx="1"/>
          </p:cNvCxnSpPr>
          <p:nvPr/>
        </p:nvCxnSpPr>
        <p:spPr>
          <a:xfrm>
            <a:off x="5012000" y="2787400"/>
            <a:ext cx="759000" cy="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84ee24f813_0_12"/>
          <p:cNvSpPr txBox="1"/>
          <p:nvPr>
            <p:ph type="title"/>
          </p:nvPr>
        </p:nvSpPr>
        <p:spPr>
          <a:xfrm>
            <a:off x="1381250" y="922668"/>
            <a:ext cx="3878400" cy="43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ML: Core Concepts</a:t>
            </a:r>
            <a:endParaRPr/>
          </a:p>
        </p:txBody>
      </p:sp>
      <p:sp>
        <p:nvSpPr>
          <p:cNvPr id="205" name="Google Shape;205;g84ee24f813_0_12"/>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06" name="Google Shape;206;g84ee24f813_0_12"/>
          <p:cNvSpPr txBox="1"/>
          <p:nvPr/>
        </p:nvSpPr>
        <p:spPr>
          <a:xfrm>
            <a:off x="1558425" y="1543475"/>
            <a:ext cx="6310500" cy="47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highlight>
                  <a:srgbClr val="FFFFFF"/>
                </a:highlight>
                <a:latin typeface="Arial"/>
                <a:ea typeface="Arial"/>
                <a:cs typeface="Arial"/>
                <a:sym typeface="Arial"/>
              </a:rPr>
              <a:t>Machine learning essentially boils down to the following:</a:t>
            </a:r>
            <a:endParaRPr b="0" i="0" sz="1400" u="none" cap="none" strike="noStrike">
              <a:solidFill>
                <a:srgbClr val="000000"/>
              </a:solidFill>
              <a:latin typeface="Arial"/>
              <a:ea typeface="Arial"/>
              <a:cs typeface="Arial"/>
              <a:sym typeface="Arial"/>
            </a:endParaRPr>
          </a:p>
        </p:txBody>
      </p:sp>
      <p:sp>
        <p:nvSpPr>
          <p:cNvPr id="207" name="Google Shape;207;g84ee24f813_0_12"/>
          <p:cNvSpPr/>
          <p:nvPr/>
        </p:nvSpPr>
        <p:spPr>
          <a:xfrm>
            <a:off x="1151775" y="2495650"/>
            <a:ext cx="1489200" cy="583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Input</a:t>
            </a:r>
            <a:endParaRPr b="0" i="0" sz="1400" u="none" cap="none" strike="noStrike">
              <a:solidFill>
                <a:srgbClr val="000000"/>
              </a:solidFill>
              <a:latin typeface="Arial"/>
              <a:ea typeface="Arial"/>
              <a:cs typeface="Arial"/>
              <a:sym typeface="Arial"/>
            </a:endParaRPr>
          </a:p>
        </p:txBody>
      </p:sp>
      <p:sp>
        <p:nvSpPr>
          <p:cNvPr id="208" name="Google Shape;208;g84ee24f813_0_12"/>
          <p:cNvSpPr/>
          <p:nvPr/>
        </p:nvSpPr>
        <p:spPr>
          <a:xfrm>
            <a:off x="3522800" y="2495650"/>
            <a:ext cx="1489200" cy="583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Self-Driving Car Algorithm</a:t>
            </a:r>
            <a:endParaRPr b="0" i="0" sz="1400" u="none" cap="none" strike="noStrike">
              <a:solidFill>
                <a:srgbClr val="000000"/>
              </a:solidFill>
              <a:latin typeface="Arial"/>
              <a:ea typeface="Arial"/>
              <a:cs typeface="Arial"/>
              <a:sym typeface="Arial"/>
            </a:endParaRPr>
          </a:p>
        </p:txBody>
      </p:sp>
      <p:sp>
        <p:nvSpPr>
          <p:cNvPr id="209" name="Google Shape;209;g84ee24f813_0_12"/>
          <p:cNvSpPr/>
          <p:nvPr/>
        </p:nvSpPr>
        <p:spPr>
          <a:xfrm>
            <a:off x="5770975" y="2495650"/>
            <a:ext cx="1489200" cy="583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Prediction</a:t>
            </a:r>
            <a:endParaRPr b="0" i="0" sz="1400" u="none" cap="none" strike="noStrike">
              <a:solidFill>
                <a:srgbClr val="000000"/>
              </a:solidFill>
              <a:latin typeface="Arial"/>
              <a:ea typeface="Arial"/>
              <a:cs typeface="Arial"/>
              <a:sym typeface="Arial"/>
            </a:endParaRPr>
          </a:p>
        </p:txBody>
      </p:sp>
      <p:cxnSp>
        <p:nvCxnSpPr>
          <p:cNvPr id="210" name="Google Shape;210;g84ee24f813_0_12"/>
          <p:cNvCxnSpPr>
            <a:stCxn id="207" idx="3"/>
            <a:endCxn id="208" idx="1"/>
          </p:cNvCxnSpPr>
          <p:nvPr/>
        </p:nvCxnSpPr>
        <p:spPr>
          <a:xfrm>
            <a:off x="2640975" y="2787400"/>
            <a:ext cx="881700" cy="0"/>
          </a:xfrm>
          <a:prstGeom prst="straightConnector1">
            <a:avLst/>
          </a:prstGeom>
          <a:noFill/>
          <a:ln cap="flat" cmpd="sng" w="9525">
            <a:solidFill>
              <a:schemeClr val="dk2"/>
            </a:solidFill>
            <a:prstDash val="solid"/>
            <a:round/>
            <a:headEnd len="sm" w="sm" type="none"/>
            <a:tailEnd len="med" w="med" type="triangle"/>
          </a:ln>
        </p:spPr>
      </p:cxnSp>
      <p:cxnSp>
        <p:nvCxnSpPr>
          <p:cNvPr id="211" name="Google Shape;211;g84ee24f813_0_12"/>
          <p:cNvCxnSpPr>
            <a:stCxn id="208" idx="3"/>
            <a:endCxn id="209" idx="1"/>
          </p:cNvCxnSpPr>
          <p:nvPr/>
        </p:nvCxnSpPr>
        <p:spPr>
          <a:xfrm>
            <a:off x="5012000" y="2787400"/>
            <a:ext cx="759000" cy="0"/>
          </a:xfrm>
          <a:prstGeom prst="straightConnector1">
            <a:avLst/>
          </a:prstGeom>
          <a:noFill/>
          <a:ln cap="flat" cmpd="sng" w="9525">
            <a:solidFill>
              <a:schemeClr val="dk2"/>
            </a:solidFill>
            <a:prstDash val="solid"/>
            <a:round/>
            <a:headEnd len="sm" w="sm" type="none"/>
            <a:tailEnd len="med" w="med" type="triangle"/>
          </a:ln>
        </p:spPr>
      </p:cxnSp>
      <p:pic>
        <p:nvPicPr>
          <p:cNvPr id="212" name="Google Shape;212;g84ee24f813_0_12"/>
          <p:cNvPicPr preferRelativeResize="0"/>
          <p:nvPr/>
        </p:nvPicPr>
        <p:blipFill rotWithShape="1">
          <a:blip r:embed="rId3">
            <a:alphaModFix/>
          </a:blip>
          <a:srcRect b="0" l="0" r="0" t="0"/>
          <a:stretch/>
        </p:blipFill>
        <p:spPr>
          <a:xfrm>
            <a:off x="3605975" y="3354400"/>
            <a:ext cx="1406026" cy="924901"/>
          </a:xfrm>
          <a:prstGeom prst="rect">
            <a:avLst/>
          </a:prstGeom>
          <a:noFill/>
          <a:ln>
            <a:noFill/>
          </a:ln>
        </p:spPr>
      </p:pic>
      <p:pic>
        <p:nvPicPr>
          <p:cNvPr id="213" name="Google Shape;213;g84ee24f813_0_12"/>
          <p:cNvPicPr preferRelativeResize="0"/>
          <p:nvPr/>
        </p:nvPicPr>
        <p:blipFill rotWithShape="1">
          <a:blip r:embed="rId4">
            <a:alphaModFix/>
          </a:blip>
          <a:srcRect b="0" l="0" r="0" t="0"/>
          <a:stretch/>
        </p:blipFill>
        <p:spPr>
          <a:xfrm>
            <a:off x="1558425" y="3291017"/>
            <a:ext cx="758999" cy="1138509"/>
          </a:xfrm>
          <a:prstGeom prst="rect">
            <a:avLst/>
          </a:prstGeom>
          <a:noFill/>
          <a:ln>
            <a:noFill/>
          </a:ln>
        </p:spPr>
      </p:pic>
      <p:sp>
        <p:nvSpPr>
          <p:cNvPr id="214" name="Google Shape;214;g84ee24f813_0_12"/>
          <p:cNvSpPr/>
          <p:nvPr/>
        </p:nvSpPr>
        <p:spPr>
          <a:xfrm>
            <a:off x="1704500" y="3631825"/>
            <a:ext cx="652500" cy="867600"/>
          </a:xfrm>
          <a:prstGeom prst="frame">
            <a:avLst>
              <a:gd fmla="val 12500" name="adj1"/>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g84ee24f813_0_12"/>
          <p:cNvSpPr txBox="1"/>
          <p:nvPr/>
        </p:nvSpPr>
        <p:spPr>
          <a:xfrm>
            <a:off x="5957600" y="3525100"/>
            <a:ext cx="1542900" cy="5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Quattrocento Sans"/>
                <a:ea typeface="Quattrocento Sans"/>
                <a:cs typeface="Quattrocento Sans"/>
                <a:sym typeface="Quattrocento Sans"/>
              </a:rPr>
              <a:t>“Pedestrian”</a:t>
            </a:r>
            <a:endParaRPr b="0" i="0" sz="1400" u="none" cap="none" strike="noStrike">
              <a:solidFill>
                <a:srgbClr val="000000"/>
              </a:solidFill>
              <a:latin typeface="Quattrocento Sans"/>
              <a:ea typeface="Quattrocento Sans"/>
              <a:cs typeface="Quattrocento Sans"/>
              <a:sym typeface="Quattrocento Sans"/>
            </a:endParaRPr>
          </a:p>
        </p:txBody>
      </p:sp>
      <p:cxnSp>
        <p:nvCxnSpPr>
          <p:cNvPr id="216" name="Google Shape;216;g84ee24f813_0_12"/>
          <p:cNvCxnSpPr>
            <a:stCxn id="214" idx="3"/>
            <a:endCxn id="212" idx="1"/>
          </p:cNvCxnSpPr>
          <p:nvPr/>
        </p:nvCxnSpPr>
        <p:spPr>
          <a:xfrm flipH="1" rot="10800000">
            <a:off x="2357000" y="3816925"/>
            <a:ext cx="1248900" cy="248700"/>
          </a:xfrm>
          <a:prstGeom prst="straightConnector1">
            <a:avLst/>
          </a:prstGeom>
          <a:noFill/>
          <a:ln cap="flat" cmpd="sng" w="9525">
            <a:solidFill>
              <a:schemeClr val="dk2"/>
            </a:solidFill>
            <a:prstDash val="solid"/>
            <a:round/>
            <a:headEnd len="sm" w="sm" type="none"/>
            <a:tailEnd len="med" w="med" type="triangle"/>
          </a:ln>
        </p:spPr>
      </p:cxnSp>
      <p:cxnSp>
        <p:nvCxnSpPr>
          <p:cNvPr id="217" name="Google Shape;217;g84ee24f813_0_12"/>
          <p:cNvCxnSpPr>
            <a:stCxn id="212" idx="3"/>
            <a:endCxn id="215" idx="1"/>
          </p:cNvCxnSpPr>
          <p:nvPr/>
        </p:nvCxnSpPr>
        <p:spPr>
          <a:xfrm>
            <a:off x="5012001" y="3816850"/>
            <a:ext cx="945600" cy="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par>
                                <p:cTn fill="hold" nodeType="with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84ee24f813_0_63"/>
          <p:cNvSpPr txBox="1"/>
          <p:nvPr>
            <p:ph type="ctrTitle"/>
          </p:nvPr>
        </p:nvSpPr>
        <p:spPr>
          <a:xfrm>
            <a:off x="2015775" y="2042700"/>
            <a:ext cx="3787800" cy="1494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ML Core Concepts: Regression</a:t>
            </a:r>
            <a:endParaRPr/>
          </a:p>
          <a:p>
            <a:pPr indent="0" lvl="0" marL="0" rtl="0" algn="l">
              <a:lnSpc>
                <a:spcPct val="100000"/>
              </a:lnSpc>
              <a:spcBef>
                <a:spcPts val="0"/>
              </a:spcBef>
              <a:spcAft>
                <a:spcPts val="0"/>
              </a:spcAft>
              <a:buSzPts val="3000"/>
              <a:buNone/>
            </a:pPr>
            <a:r>
              <a:t/>
            </a:r>
            <a:endParaRPr/>
          </a:p>
        </p:txBody>
      </p:sp>
      <p:sp>
        <p:nvSpPr>
          <p:cNvPr id="223" name="Google Shape;223;g84ee24f813_0_63"/>
          <p:cNvSpPr txBox="1"/>
          <p:nvPr/>
        </p:nvSpPr>
        <p:spPr>
          <a:xfrm>
            <a:off x="1133975" y="2291150"/>
            <a:ext cx="543900" cy="562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Lora"/>
                <a:ea typeface="Lora"/>
                <a:cs typeface="Lora"/>
                <a:sym typeface="Lora"/>
              </a:rPr>
              <a:t>4</a:t>
            </a:r>
            <a:endParaRPr b="0" i="0" sz="2400" u="none" cap="none" strike="noStrike">
              <a:solidFill>
                <a:schemeClr val="dk1"/>
              </a:solidFill>
              <a:latin typeface="Lora"/>
              <a:ea typeface="Lora"/>
              <a:cs typeface="Lora"/>
              <a:sym typeface="Lora"/>
            </a:endParaRPr>
          </a:p>
        </p:txBody>
      </p:sp>
      <p:sp>
        <p:nvSpPr>
          <p:cNvPr id="224" name="Google Shape;224;g84ee24f813_0_63"/>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776a2abdbc_0_100"/>
          <p:cNvSpPr txBox="1"/>
          <p:nvPr>
            <p:ph type="title"/>
          </p:nvPr>
        </p:nvSpPr>
        <p:spPr>
          <a:xfrm>
            <a:off x="1381250" y="922668"/>
            <a:ext cx="3878400" cy="43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ML Core Concepts: Regression</a:t>
            </a:r>
            <a:endParaRPr/>
          </a:p>
        </p:txBody>
      </p:sp>
      <p:sp>
        <p:nvSpPr>
          <p:cNvPr id="230" name="Google Shape;230;g776a2abdbc_0_100"/>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31" name="Google Shape;231;g776a2abdbc_0_100"/>
          <p:cNvSpPr txBox="1"/>
          <p:nvPr/>
        </p:nvSpPr>
        <p:spPr>
          <a:xfrm>
            <a:off x="561575" y="1543475"/>
            <a:ext cx="3538200" cy="30000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200"/>
              <a:buFont typeface="Arial"/>
              <a:buNone/>
            </a:pPr>
            <a:r>
              <a:t/>
            </a:r>
            <a:endParaRPr b="1" i="0" sz="1200" u="none" cap="none" strike="noStrike">
              <a:solidFill>
                <a:srgbClr val="313131"/>
              </a:solidFill>
              <a:highlight>
                <a:srgbClr val="FFFFFF"/>
              </a:highlight>
              <a:latin typeface="Arial"/>
              <a:ea typeface="Arial"/>
              <a:cs typeface="Arial"/>
              <a:sym typeface="Arial"/>
            </a:endParaRPr>
          </a:p>
        </p:txBody>
      </p:sp>
      <p:sp>
        <p:nvSpPr>
          <p:cNvPr id="232" name="Google Shape;232;g776a2abdbc_0_100"/>
          <p:cNvSpPr txBox="1"/>
          <p:nvPr/>
        </p:nvSpPr>
        <p:spPr>
          <a:xfrm>
            <a:off x="707425" y="1711950"/>
            <a:ext cx="7614600" cy="24648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lang="en"/>
              <a:t>There are two types of machine learning </a:t>
            </a:r>
            <a:r>
              <a:rPr lang="en"/>
              <a:t>algorithms</a:t>
            </a:r>
            <a:r>
              <a:rPr lang="en"/>
              <a:t>:</a:t>
            </a:r>
            <a:endParaRPr/>
          </a:p>
          <a:p>
            <a:pPr indent="0" lvl="0" marL="0" marR="0" rtl="0" algn="just">
              <a:lnSpc>
                <a:spcPct val="100000"/>
              </a:lnSpc>
              <a:spcBef>
                <a:spcPts val="0"/>
              </a:spcBef>
              <a:spcAft>
                <a:spcPts val="0"/>
              </a:spcAft>
              <a:buClr>
                <a:srgbClr val="000000"/>
              </a:buClr>
              <a:buSzPts val="1400"/>
              <a:buFont typeface="Arial"/>
              <a:buNone/>
            </a:pPr>
            <a:r>
              <a:t/>
            </a:r>
            <a:endParaRPr/>
          </a:p>
          <a:p>
            <a:pPr indent="-317500" lvl="0" marL="457200" marR="0" rtl="0" algn="just">
              <a:lnSpc>
                <a:spcPct val="100000"/>
              </a:lnSpc>
              <a:spcBef>
                <a:spcPts val="0"/>
              </a:spcBef>
              <a:spcAft>
                <a:spcPts val="0"/>
              </a:spcAft>
              <a:buSzPts val="1400"/>
              <a:buAutoNum type="arabicPeriod"/>
            </a:pPr>
            <a:r>
              <a:rPr lang="en"/>
              <a:t>Regression algorithms;</a:t>
            </a:r>
            <a:endParaRPr/>
          </a:p>
          <a:p>
            <a:pPr indent="-317500" lvl="0" marL="457200" marR="0" rtl="0" algn="just">
              <a:lnSpc>
                <a:spcPct val="100000"/>
              </a:lnSpc>
              <a:spcBef>
                <a:spcPts val="0"/>
              </a:spcBef>
              <a:spcAft>
                <a:spcPts val="0"/>
              </a:spcAft>
              <a:buSzPts val="1400"/>
              <a:buAutoNum type="arabicPeriod"/>
            </a:pPr>
            <a:r>
              <a:rPr lang="en"/>
              <a:t>Classification algorithms.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xEl>
                                              <p:pRg end="0" st="0"/>
                                            </p:txEl>
                                          </p:spTgt>
                                        </p:tgtEl>
                                        <p:attrNameLst>
                                          <p:attrName>style.visibility</p:attrName>
                                        </p:attrNameLst>
                                      </p:cBhvr>
                                      <p:to>
                                        <p:strVal val="visible"/>
                                      </p:to>
                                    </p:set>
                                    <p:animEffect filter="fade" transition="in">
                                      <p:cBhvr>
                                        <p:cTn dur="1000"/>
                                        <p:tgtEl>
                                          <p:spTgt spid="23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xEl>
                                              <p:pRg end="1" st="1"/>
                                            </p:txEl>
                                          </p:spTgt>
                                        </p:tgtEl>
                                        <p:attrNameLst>
                                          <p:attrName>style.visibility</p:attrName>
                                        </p:attrNameLst>
                                      </p:cBhvr>
                                      <p:to>
                                        <p:strVal val="visible"/>
                                      </p:to>
                                    </p:set>
                                    <p:animEffect filter="fade" transition="in">
                                      <p:cBhvr>
                                        <p:cTn dur="1000"/>
                                        <p:tgtEl>
                                          <p:spTgt spid="23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xEl>
                                              <p:pRg end="2" st="2"/>
                                            </p:txEl>
                                          </p:spTgt>
                                        </p:tgtEl>
                                        <p:attrNameLst>
                                          <p:attrName>style.visibility</p:attrName>
                                        </p:attrNameLst>
                                      </p:cBhvr>
                                      <p:to>
                                        <p:strVal val="visible"/>
                                      </p:to>
                                    </p:set>
                                    <p:animEffect filter="fade" transition="in">
                                      <p:cBhvr>
                                        <p:cTn dur="1000"/>
                                        <p:tgtEl>
                                          <p:spTgt spid="23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xEl>
                                              <p:pRg end="3" st="3"/>
                                            </p:txEl>
                                          </p:spTgt>
                                        </p:tgtEl>
                                        <p:attrNameLst>
                                          <p:attrName>style.visibility</p:attrName>
                                        </p:attrNameLst>
                                      </p:cBhvr>
                                      <p:to>
                                        <p:strVal val="visible"/>
                                      </p:to>
                                    </p:set>
                                    <p:animEffect filter="fade" transition="in">
                                      <p:cBhvr>
                                        <p:cTn dur="1000"/>
                                        <p:tgtEl>
                                          <p:spTgt spid="23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xEl>
                                              <p:pRg end="4" st="4"/>
                                            </p:txEl>
                                          </p:spTgt>
                                        </p:tgtEl>
                                        <p:attrNameLst>
                                          <p:attrName>style.visibility</p:attrName>
                                        </p:attrNameLst>
                                      </p:cBhvr>
                                      <p:to>
                                        <p:strVal val="visible"/>
                                      </p:to>
                                    </p:set>
                                    <p:animEffect filter="fade" transition="in">
                                      <p:cBhvr>
                                        <p:cTn dur="1000"/>
                                        <p:tgtEl>
                                          <p:spTgt spid="23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xEl>
                                              <p:pRg end="5" st="5"/>
                                            </p:txEl>
                                          </p:spTgt>
                                        </p:tgtEl>
                                        <p:attrNameLst>
                                          <p:attrName>style.visibility</p:attrName>
                                        </p:attrNameLst>
                                      </p:cBhvr>
                                      <p:to>
                                        <p:strVal val="visible"/>
                                      </p:to>
                                    </p:set>
                                    <p:animEffect filter="fade" transition="in">
                                      <p:cBhvr>
                                        <p:cTn dur="1000"/>
                                        <p:tgtEl>
                                          <p:spTgt spid="23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g776a2abdbc_0_15"/>
          <p:cNvSpPr txBox="1"/>
          <p:nvPr>
            <p:ph type="title"/>
          </p:nvPr>
        </p:nvSpPr>
        <p:spPr>
          <a:xfrm>
            <a:off x="1381250" y="922668"/>
            <a:ext cx="3878400" cy="43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Goal of this Lecture</a:t>
            </a:r>
            <a:endParaRPr>
              <a:highlight>
                <a:srgbClr val="FFCD00"/>
              </a:highlight>
            </a:endParaRPr>
          </a:p>
        </p:txBody>
      </p:sp>
      <p:sp>
        <p:nvSpPr>
          <p:cNvPr id="89" name="Google Shape;89;g776a2abdbc_0_15"/>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90" name="Google Shape;90;g776a2abdbc_0_15"/>
          <p:cNvSpPr txBox="1"/>
          <p:nvPr/>
        </p:nvSpPr>
        <p:spPr>
          <a:xfrm>
            <a:off x="1458600" y="1466300"/>
            <a:ext cx="59574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The goal of this lecture is to: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Accurately define </a:t>
            </a:r>
            <a:r>
              <a:rPr b="1" i="0" lang="en" sz="1400" u="none" cap="none" strike="noStrike">
                <a:solidFill>
                  <a:srgbClr val="000000"/>
                </a:solidFill>
                <a:latin typeface="Arial"/>
                <a:ea typeface="Arial"/>
                <a:cs typeface="Arial"/>
                <a:sym typeface="Arial"/>
              </a:rPr>
              <a:t>Artificial Intelligence</a:t>
            </a:r>
            <a:r>
              <a:rPr b="0" i="0" lang="en" sz="1400" u="none" cap="none" strike="noStrike">
                <a:solidFill>
                  <a:srgbClr val="000000"/>
                </a:solidFill>
                <a:latin typeface="Arial"/>
                <a:ea typeface="Arial"/>
                <a:cs typeface="Arial"/>
                <a:sym typeface="Arial"/>
              </a:rPr>
              <a:t>, </a:t>
            </a:r>
            <a:r>
              <a:rPr b="1" i="0" lang="en" sz="1400" u="none" cap="none" strike="noStrike">
                <a:solidFill>
                  <a:srgbClr val="000000"/>
                </a:solidFill>
                <a:latin typeface="Arial"/>
                <a:ea typeface="Arial"/>
                <a:cs typeface="Arial"/>
                <a:sym typeface="Arial"/>
              </a:rPr>
              <a:t>Machine Learning</a:t>
            </a:r>
            <a:r>
              <a:rPr b="0" i="0" lang="en" sz="1400" u="none" cap="none" strike="noStrike">
                <a:solidFill>
                  <a:srgbClr val="000000"/>
                </a:solidFill>
                <a:latin typeface="Arial"/>
                <a:ea typeface="Arial"/>
                <a:cs typeface="Arial"/>
                <a:sym typeface="Arial"/>
              </a:rPr>
              <a:t>, and </a:t>
            </a:r>
            <a:r>
              <a:rPr b="1" i="0" lang="en" sz="1400" u="none" cap="none" strike="noStrike">
                <a:solidFill>
                  <a:srgbClr val="000000"/>
                </a:solidFill>
                <a:latin typeface="Arial"/>
                <a:ea typeface="Arial"/>
                <a:cs typeface="Arial"/>
                <a:sym typeface="Arial"/>
              </a:rPr>
              <a:t>Deep Learning</a:t>
            </a:r>
            <a:r>
              <a:rPr b="0" i="0" lang="en"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Understand the differences and similarities between these terms;</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Understand the steps involved in Machine Learning;</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Be able to identify the types of questions that Machine Learning solves</a:t>
            </a:r>
            <a:r>
              <a:rPr lang="en"/>
              <a:t>.</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0" st="0"/>
                                            </p:txEl>
                                          </p:spTgt>
                                        </p:tgtEl>
                                        <p:attrNameLst>
                                          <p:attrName>style.visibility</p:attrName>
                                        </p:attrNameLst>
                                      </p:cBhvr>
                                      <p:to>
                                        <p:strVal val="visible"/>
                                      </p:to>
                                    </p:set>
                                    <p:animEffect filter="fade" transition="in">
                                      <p:cBhvr>
                                        <p:cTn dur="1000"/>
                                        <p:tgtEl>
                                          <p:spTgt spid="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1" st="1"/>
                                            </p:txEl>
                                          </p:spTgt>
                                        </p:tgtEl>
                                        <p:attrNameLst>
                                          <p:attrName>style.visibility</p:attrName>
                                        </p:attrNameLst>
                                      </p:cBhvr>
                                      <p:to>
                                        <p:strVal val="visible"/>
                                      </p:to>
                                    </p:set>
                                    <p:animEffect filter="fade" transition="in">
                                      <p:cBhvr>
                                        <p:cTn dur="1000"/>
                                        <p:tgtEl>
                                          <p:spTgt spid="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2" st="2"/>
                                            </p:txEl>
                                          </p:spTgt>
                                        </p:tgtEl>
                                        <p:attrNameLst>
                                          <p:attrName>style.visibility</p:attrName>
                                        </p:attrNameLst>
                                      </p:cBhvr>
                                      <p:to>
                                        <p:strVal val="visible"/>
                                      </p:to>
                                    </p:set>
                                    <p:animEffect filter="fade" transition="in">
                                      <p:cBhvr>
                                        <p:cTn dur="1000"/>
                                        <p:tgtEl>
                                          <p:spTgt spid="9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3" st="3"/>
                                            </p:txEl>
                                          </p:spTgt>
                                        </p:tgtEl>
                                        <p:attrNameLst>
                                          <p:attrName>style.visibility</p:attrName>
                                        </p:attrNameLst>
                                      </p:cBhvr>
                                      <p:to>
                                        <p:strVal val="visible"/>
                                      </p:to>
                                    </p:set>
                                    <p:animEffect filter="fade" transition="in">
                                      <p:cBhvr>
                                        <p:cTn dur="1000"/>
                                        <p:tgtEl>
                                          <p:spTgt spid="9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4" st="4"/>
                                            </p:txEl>
                                          </p:spTgt>
                                        </p:tgtEl>
                                        <p:attrNameLst>
                                          <p:attrName>style.visibility</p:attrName>
                                        </p:attrNameLst>
                                      </p:cBhvr>
                                      <p:to>
                                        <p:strVal val="visible"/>
                                      </p:to>
                                    </p:set>
                                    <p:animEffect filter="fade" transition="in">
                                      <p:cBhvr>
                                        <p:cTn dur="1000"/>
                                        <p:tgtEl>
                                          <p:spTgt spid="9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5" st="5"/>
                                            </p:txEl>
                                          </p:spTgt>
                                        </p:tgtEl>
                                        <p:attrNameLst>
                                          <p:attrName>style.visibility</p:attrName>
                                        </p:attrNameLst>
                                      </p:cBhvr>
                                      <p:to>
                                        <p:strVal val="visible"/>
                                      </p:to>
                                    </p:set>
                                    <p:animEffect filter="fade" transition="in">
                                      <p:cBhvr>
                                        <p:cTn dur="1000"/>
                                        <p:tgtEl>
                                          <p:spTgt spid="90">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a4207f02e0_0_8"/>
          <p:cNvSpPr txBox="1"/>
          <p:nvPr>
            <p:ph type="title"/>
          </p:nvPr>
        </p:nvSpPr>
        <p:spPr>
          <a:xfrm>
            <a:off x="1381250" y="922668"/>
            <a:ext cx="3878400" cy="43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2000"/>
              <a:buNone/>
            </a:pPr>
            <a:r>
              <a:rPr lang="en">
                <a:solidFill>
                  <a:schemeClr val="dk1"/>
                </a:solidFill>
              </a:rPr>
              <a:t>ML Core Concepts: Regression</a:t>
            </a:r>
            <a:endParaRPr/>
          </a:p>
        </p:txBody>
      </p:sp>
      <p:sp>
        <p:nvSpPr>
          <p:cNvPr id="238" name="Google Shape;238;ga4207f02e0_0_8"/>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39" name="Google Shape;239;ga4207f02e0_0_8"/>
          <p:cNvPicPr preferRelativeResize="0"/>
          <p:nvPr/>
        </p:nvPicPr>
        <p:blipFill rotWithShape="1">
          <a:blip r:embed="rId3">
            <a:alphaModFix/>
          </a:blip>
          <a:srcRect b="0" l="0" r="0" t="0"/>
          <a:stretch/>
        </p:blipFill>
        <p:spPr>
          <a:xfrm>
            <a:off x="2102325" y="1441568"/>
            <a:ext cx="4315735" cy="348043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g776a2abdbc_0_159"/>
          <p:cNvSpPr txBox="1"/>
          <p:nvPr>
            <p:ph type="title"/>
          </p:nvPr>
        </p:nvSpPr>
        <p:spPr>
          <a:xfrm>
            <a:off x="1381250" y="922668"/>
            <a:ext cx="3878400" cy="43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2000"/>
              <a:buNone/>
            </a:pPr>
            <a:r>
              <a:rPr lang="en">
                <a:solidFill>
                  <a:schemeClr val="dk1"/>
                </a:solidFill>
              </a:rPr>
              <a:t>ML Core Concepts: Regression</a:t>
            </a:r>
            <a:endParaRPr/>
          </a:p>
        </p:txBody>
      </p:sp>
      <p:sp>
        <p:nvSpPr>
          <p:cNvPr id="245" name="Google Shape;245;g776a2abdbc_0_159"/>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46" name="Google Shape;246;g776a2abdbc_0_159"/>
          <p:cNvSpPr txBox="1"/>
          <p:nvPr/>
        </p:nvSpPr>
        <p:spPr>
          <a:xfrm>
            <a:off x="705975" y="1358275"/>
            <a:ext cx="8013000" cy="363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lang="en"/>
              <a:t>Thus, we</a:t>
            </a:r>
            <a:r>
              <a:rPr b="0" i="0" lang="en" sz="1400" u="none" cap="none" strike="noStrike">
                <a:solidFill>
                  <a:srgbClr val="000000"/>
                </a:solidFill>
                <a:latin typeface="Arial"/>
                <a:ea typeface="Arial"/>
                <a:cs typeface="Arial"/>
                <a:sym typeface="Arial"/>
              </a:rPr>
              <a:t> may divide </a:t>
            </a:r>
            <a:r>
              <a:rPr lang="en"/>
              <a:t>machine</a:t>
            </a:r>
            <a:r>
              <a:rPr b="0" i="0" lang="en" sz="1400" u="none" cap="none" strike="noStrike">
                <a:solidFill>
                  <a:srgbClr val="000000"/>
                </a:solidFill>
                <a:latin typeface="Arial"/>
                <a:ea typeface="Arial"/>
                <a:cs typeface="Arial"/>
                <a:sym typeface="Arial"/>
              </a:rPr>
              <a:t> learning algorithms into two classes: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AutoNum type="arabicPeriod"/>
            </a:pPr>
            <a:r>
              <a:rPr b="1" i="1" lang="en" sz="1400" u="none" cap="none" strike="noStrike">
                <a:solidFill>
                  <a:srgbClr val="000000"/>
                </a:solidFill>
                <a:latin typeface="Arial"/>
                <a:ea typeface="Arial"/>
                <a:cs typeface="Arial"/>
                <a:sym typeface="Arial"/>
              </a:rPr>
              <a:t>Classification</a:t>
            </a:r>
            <a:r>
              <a:rPr b="0" i="0" lang="en" sz="1400" u="none" cap="none" strike="noStrike">
                <a:solidFill>
                  <a:srgbClr val="000000"/>
                </a:solidFill>
                <a:latin typeface="Arial"/>
                <a:ea typeface="Arial"/>
                <a:cs typeface="Arial"/>
                <a:sym typeface="Arial"/>
              </a:rPr>
              <a:t>: In this type of problem, we want to put a data instance into one of two or many</a:t>
            </a:r>
            <a:r>
              <a:rPr b="0" i="1" lang="en" sz="1400" u="none" cap="none" strike="noStrike">
                <a:solidFill>
                  <a:srgbClr val="000000"/>
                </a:solidFill>
                <a:latin typeface="Arial"/>
                <a:ea typeface="Arial"/>
                <a:cs typeface="Arial"/>
                <a:sym typeface="Arial"/>
              </a:rPr>
              <a:t> groups</a:t>
            </a:r>
            <a:r>
              <a:rPr b="0" i="0" lang="en" sz="1400" u="none" cap="none" strike="noStrike">
                <a:solidFill>
                  <a:srgbClr val="000000"/>
                </a:solidFill>
                <a:latin typeface="Arial"/>
                <a:ea typeface="Arial"/>
                <a:cs typeface="Arial"/>
                <a:sym typeface="Arial"/>
              </a:rPr>
              <a:t> based on its features, or characteristics. The outcome is </a:t>
            </a:r>
            <a:r>
              <a:rPr b="1" i="1" lang="en" sz="1400" u="none" cap="none" strike="noStrike">
                <a:solidFill>
                  <a:srgbClr val="000000"/>
                </a:solidFill>
                <a:latin typeface="Arial"/>
                <a:ea typeface="Arial"/>
                <a:cs typeface="Arial"/>
                <a:sym typeface="Arial"/>
              </a:rPr>
              <a:t>categorical</a:t>
            </a:r>
            <a:r>
              <a:rPr b="0" i="0" lang="en" sz="1400" u="none" cap="none" strike="noStrike">
                <a:solidFill>
                  <a:srgbClr val="000000"/>
                </a:solidFill>
                <a:latin typeface="Arial"/>
                <a:ea typeface="Arial"/>
                <a:cs typeface="Arial"/>
                <a:sym typeface="Arial"/>
              </a:rPr>
              <a:t> or </a:t>
            </a:r>
            <a:r>
              <a:rPr b="1" i="1" lang="en" sz="1400" u="none" cap="none" strike="noStrike">
                <a:solidFill>
                  <a:srgbClr val="000000"/>
                </a:solidFill>
                <a:latin typeface="Arial"/>
                <a:ea typeface="Arial"/>
                <a:cs typeface="Arial"/>
                <a:sym typeface="Arial"/>
              </a:rPr>
              <a:t>binary</a:t>
            </a:r>
            <a:r>
              <a:rPr b="0" i="0" lang="en"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E.g. given that we know the attributes of an animal (fur type, whiskers, ears, etc.) can we determine if the animal is a dog or a cat? </a:t>
            </a:r>
            <a:endParaRPr b="0" i="0" sz="1400" u="none" cap="none" strike="noStrike">
              <a:solidFill>
                <a:schemeClr val="dk1"/>
              </a:solidFill>
              <a:latin typeface="Arial"/>
              <a:ea typeface="Arial"/>
              <a:cs typeface="Arial"/>
              <a:sym typeface="Arial"/>
            </a:endParaRPr>
          </a:p>
          <a:p>
            <a:pPr indent="0" lvl="0" marL="9144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chemeClr val="dk1"/>
              </a:buClr>
              <a:buSzPts val="1400"/>
              <a:buFont typeface="Arial"/>
              <a:buAutoNum type="arabicPeriod"/>
            </a:pPr>
            <a:r>
              <a:rPr b="1" i="1" lang="en" sz="1400" u="none" cap="none" strike="noStrike">
                <a:solidFill>
                  <a:schemeClr val="dk1"/>
                </a:solidFill>
                <a:latin typeface="Arial"/>
                <a:ea typeface="Arial"/>
                <a:cs typeface="Arial"/>
                <a:sym typeface="Arial"/>
              </a:rPr>
              <a:t>Regression</a:t>
            </a:r>
            <a:r>
              <a:rPr b="0" i="0" lang="en" sz="1400" u="none" cap="none" strike="noStrike">
                <a:solidFill>
                  <a:schemeClr val="dk1"/>
                </a:solidFill>
                <a:latin typeface="Arial"/>
                <a:ea typeface="Arial"/>
                <a:cs typeface="Arial"/>
                <a:sym typeface="Arial"/>
              </a:rPr>
              <a:t>: In these types of problems, the outcome is </a:t>
            </a:r>
            <a:r>
              <a:rPr b="1" i="1" lang="en" sz="1400" u="none" cap="none" strike="noStrike">
                <a:solidFill>
                  <a:schemeClr val="dk1"/>
                </a:solidFill>
                <a:latin typeface="Arial"/>
                <a:ea typeface="Arial"/>
                <a:cs typeface="Arial"/>
                <a:sym typeface="Arial"/>
              </a:rPr>
              <a:t>continuous</a:t>
            </a:r>
            <a:r>
              <a:rPr b="0" i="0" lang="en" sz="1400" u="none" cap="none" strike="noStrike">
                <a:solidFill>
                  <a:schemeClr val="dk1"/>
                </a:solidFill>
                <a:latin typeface="Arial"/>
                <a:ea typeface="Arial"/>
                <a:cs typeface="Arial"/>
                <a:sym typeface="Arial"/>
              </a:rPr>
              <a:t>: the data can take on any value within a particular range (though this range does not have to be clearly defined). </a:t>
            </a:r>
            <a:endParaRPr b="0" i="0" sz="1400" u="none" cap="none" strike="noStrike">
              <a:solidFill>
                <a:schemeClr val="dk1"/>
              </a:solidFill>
              <a:latin typeface="Arial"/>
              <a:ea typeface="Arial"/>
              <a:cs typeface="Arial"/>
              <a:sym typeface="Arial"/>
            </a:endParaRPr>
          </a:p>
          <a:p>
            <a:pPr indent="-317500" lvl="1" marL="914400" marR="0" rtl="0" algn="l">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E.g. given that we know the attributes of a house (square footage, year built, pool, etc.)  how much will it cost?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xEl>
                                              <p:pRg end="0" st="0"/>
                                            </p:txEl>
                                          </p:spTgt>
                                        </p:tgtEl>
                                        <p:attrNameLst>
                                          <p:attrName>style.visibility</p:attrName>
                                        </p:attrNameLst>
                                      </p:cBhvr>
                                      <p:to>
                                        <p:strVal val="visible"/>
                                      </p:to>
                                    </p:set>
                                    <p:animEffect filter="fade" transition="in">
                                      <p:cBhvr>
                                        <p:cTn dur="1000"/>
                                        <p:tgtEl>
                                          <p:spTgt spid="24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xEl>
                                              <p:pRg end="1" st="1"/>
                                            </p:txEl>
                                          </p:spTgt>
                                        </p:tgtEl>
                                        <p:attrNameLst>
                                          <p:attrName>style.visibility</p:attrName>
                                        </p:attrNameLst>
                                      </p:cBhvr>
                                      <p:to>
                                        <p:strVal val="visible"/>
                                      </p:to>
                                    </p:set>
                                    <p:animEffect filter="fade" transition="in">
                                      <p:cBhvr>
                                        <p:cTn dur="1000"/>
                                        <p:tgtEl>
                                          <p:spTgt spid="24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xEl>
                                              <p:pRg end="2" st="2"/>
                                            </p:txEl>
                                          </p:spTgt>
                                        </p:tgtEl>
                                        <p:attrNameLst>
                                          <p:attrName>style.visibility</p:attrName>
                                        </p:attrNameLst>
                                      </p:cBhvr>
                                      <p:to>
                                        <p:strVal val="visible"/>
                                      </p:to>
                                    </p:set>
                                    <p:animEffect filter="fade" transition="in">
                                      <p:cBhvr>
                                        <p:cTn dur="1000"/>
                                        <p:tgtEl>
                                          <p:spTgt spid="24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xEl>
                                              <p:pRg end="3" st="3"/>
                                            </p:txEl>
                                          </p:spTgt>
                                        </p:tgtEl>
                                        <p:attrNameLst>
                                          <p:attrName>style.visibility</p:attrName>
                                        </p:attrNameLst>
                                      </p:cBhvr>
                                      <p:to>
                                        <p:strVal val="visible"/>
                                      </p:to>
                                    </p:set>
                                    <p:animEffect filter="fade" transition="in">
                                      <p:cBhvr>
                                        <p:cTn dur="1000"/>
                                        <p:tgtEl>
                                          <p:spTgt spid="24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xEl>
                                              <p:pRg end="4" st="4"/>
                                            </p:txEl>
                                          </p:spTgt>
                                        </p:tgtEl>
                                        <p:attrNameLst>
                                          <p:attrName>style.visibility</p:attrName>
                                        </p:attrNameLst>
                                      </p:cBhvr>
                                      <p:to>
                                        <p:strVal val="visible"/>
                                      </p:to>
                                    </p:set>
                                    <p:animEffect filter="fade" transition="in">
                                      <p:cBhvr>
                                        <p:cTn dur="1000"/>
                                        <p:tgtEl>
                                          <p:spTgt spid="24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xEl>
                                              <p:pRg end="5" st="5"/>
                                            </p:txEl>
                                          </p:spTgt>
                                        </p:tgtEl>
                                        <p:attrNameLst>
                                          <p:attrName>style.visibility</p:attrName>
                                        </p:attrNameLst>
                                      </p:cBhvr>
                                      <p:to>
                                        <p:strVal val="visible"/>
                                      </p:to>
                                    </p:set>
                                    <p:animEffect filter="fade" transition="in">
                                      <p:cBhvr>
                                        <p:cTn dur="1000"/>
                                        <p:tgtEl>
                                          <p:spTgt spid="24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xEl>
                                              <p:pRg end="6" st="6"/>
                                            </p:txEl>
                                          </p:spTgt>
                                        </p:tgtEl>
                                        <p:attrNameLst>
                                          <p:attrName>style.visibility</p:attrName>
                                        </p:attrNameLst>
                                      </p:cBhvr>
                                      <p:to>
                                        <p:strVal val="visible"/>
                                      </p:to>
                                    </p:set>
                                    <p:animEffect filter="fade" transition="in">
                                      <p:cBhvr>
                                        <p:cTn dur="1000"/>
                                        <p:tgtEl>
                                          <p:spTgt spid="24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xEl>
                                              <p:pRg end="7" st="7"/>
                                            </p:txEl>
                                          </p:spTgt>
                                        </p:tgtEl>
                                        <p:attrNameLst>
                                          <p:attrName>style.visibility</p:attrName>
                                        </p:attrNameLst>
                                      </p:cBhvr>
                                      <p:to>
                                        <p:strVal val="visible"/>
                                      </p:to>
                                    </p:set>
                                    <p:animEffect filter="fade" transition="in">
                                      <p:cBhvr>
                                        <p:cTn dur="1000"/>
                                        <p:tgtEl>
                                          <p:spTgt spid="246">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776a2abdbc_0_108"/>
          <p:cNvSpPr txBox="1"/>
          <p:nvPr>
            <p:ph type="title"/>
          </p:nvPr>
        </p:nvSpPr>
        <p:spPr>
          <a:xfrm>
            <a:off x="1381250" y="922668"/>
            <a:ext cx="3878400" cy="43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solidFill>
                  <a:schemeClr val="dk1"/>
                </a:solidFill>
              </a:rPr>
              <a:t>ML Core Concepts: Regression</a:t>
            </a:r>
            <a:endParaRPr/>
          </a:p>
        </p:txBody>
      </p:sp>
      <p:sp>
        <p:nvSpPr>
          <p:cNvPr id="252" name="Google Shape;252;g776a2abdbc_0_108"/>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53" name="Google Shape;253;g776a2abdbc_0_108"/>
          <p:cNvSpPr txBox="1"/>
          <p:nvPr/>
        </p:nvSpPr>
        <p:spPr>
          <a:xfrm>
            <a:off x="561575" y="1543475"/>
            <a:ext cx="3538200" cy="30000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200"/>
              <a:buFont typeface="Arial"/>
              <a:buNone/>
            </a:pPr>
            <a:r>
              <a:t/>
            </a:r>
            <a:endParaRPr b="1" i="0" sz="1200" u="none" cap="none" strike="noStrike">
              <a:solidFill>
                <a:srgbClr val="313131"/>
              </a:solidFill>
              <a:highlight>
                <a:srgbClr val="FFFFFF"/>
              </a:highlight>
              <a:latin typeface="Arial"/>
              <a:ea typeface="Arial"/>
              <a:cs typeface="Arial"/>
              <a:sym typeface="Arial"/>
            </a:endParaRPr>
          </a:p>
        </p:txBody>
      </p:sp>
      <p:sp>
        <p:nvSpPr>
          <p:cNvPr id="254" name="Google Shape;254;g776a2abdbc_0_108"/>
          <p:cNvSpPr txBox="1"/>
          <p:nvPr/>
        </p:nvSpPr>
        <p:spPr>
          <a:xfrm>
            <a:off x="1023825" y="1792025"/>
            <a:ext cx="6730800" cy="25029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lang="en"/>
              <a:t>Let us look at an example of </a:t>
            </a:r>
            <a:r>
              <a:rPr b="1" lang="en"/>
              <a:t>linear regression</a:t>
            </a:r>
            <a:r>
              <a:rPr lang="en"/>
              <a:t>. </a:t>
            </a:r>
            <a:endParaRPr/>
          </a:p>
          <a:p>
            <a:pPr indent="0" lvl="0" marL="0" marR="0" rtl="0" algn="just">
              <a:lnSpc>
                <a:spcPct val="100000"/>
              </a:lnSpc>
              <a:spcBef>
                <a:spcPts val="0"/>
              </a:spcBef>
              <a:spcAft>
                <a:spcPts val="0"/>
              </a:spcAft>
              <a:buClr>
                <a:srgbClr val="000000"/>
              </a:buClr>
              <a:buSzPts val="1400"/>
              <a:buFont typeface="Arial"/>
              <a:buNone/>
            </a:pPr>
            <a:r>
              <a:t/>
            </a:r>
            <a:endParaRPr/>
          </a:p>
          <a:p>
            <a:pPr indent="0" lvl="0" marL="0" marR="0" rtl="0" algn="just">
              <a:lnSpc>
                <a:spcPct val="100000"/>
              </a:lnSpc>
              <a:spcBef>
                <a:spcPts val="0"/>
              </a:spcBef>
              <a:spcAft>
                <a:spcPts val="0"/>
              </a:spcAft>
              <a:buClr>
                <a:srgbClr val="000000"/>
              </a:buClr>
              <a:buSzPts val="1400"/>
              <a:buFont typeface="Arial"/>
              <a:buNone/>
            </a:pPr>
            <a:r>
              <a:rPr lang="en"/>
              <a:t>C</a:t>
            </a:r>
            <a:r>
              <a:rPr b="0" i="0" lang="en" sz="1400" u="none" cap="none" strike="noStrike">
                <a:solidFill>
                  <a:srgbClr val="000000"/>
                </a:solidFill>
                <a:latin typeface="Arial"/>
                <a:ea typeface="Arial"/>
                <a:cs typeface="Arial"/>
                <a:sym typeface="Arial"/>
              </a:rPr>
              <a:t>onsider the relationship between age and height in children (older kids are generally taller than younger ones).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Here we have a model with two parameters: (1) the intercept (starting point) and (2) the beta coefficient. Let our model be: </a:t>
            </a:r>
            <a:endParaRPr b="0" i="0" sz="1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317500" lvl="0" marL="457200" marR="0" rtl="0" algn="just">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Height = 10 + (9.5 * Age)</a:t>
            </a:r>
            <a:endParaRPr b="0" i="0" sz="1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xEl>
                                              <p:pRg end="0" st="0"/>
                                            </p:txEl>
                                          </p:spTgt>
                                        </p:tgtEl>
                                        <p:attrNameLst>
                                          <p:attrName>style.visibility</p:attrName>
                                        </p:attrNameLst>
                                      </p:cBhvr>
                                      <p:to>
                                        <p:strVal val="visible"/>
                                      </p:to>
                                    </p:set>
                                    <p:animEffect filter="fade" transition="in">
                                      <p:cBhvr>
                                        <p:cTn dur="1000"/>
                                        <p:tgtEl>
                                          <p:spTgt spid="2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xEl>
                                              <p:pRg end="1" st="1"/>
                                            </p:txEl>
                                          </p:spTgt>
                                        </p:tgtEl>
                                        <p:attrNameLst>
                                          <p:attrName>style.visibility</p:attrName>
                                        </p:attrNameLst>
                                      </p:cBhvr>
                                      <p:to>
                                        <p:strVal val="visible"/>
                                      </p:to>
                                    </p:set>
                                    <p:animEffect filter="fade" transition="in">
                                      <p:cBhvr>
                                        <p:cTn dur="1000"/>
                                        <p:tgtEl>
                                          <p:spTgt spid="25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xEl>
                                              <p:pRg end="2" st="2"/>
                                            </p:txEl>
                                          </p:spTgt>
                                        </p:tgtEl>
                                        <p:attrNameLst>
                                          <p:attrName>style.visibility</p:attrName>
                                        </p:attrNameLst>
                                      </p:cBhvr>
                                      <p:to>
                                        <p:strVal val="visible"/>
                                      </p:to>
                                    </p:set>
                                    <p:animEffect filter="fade" transition="in">
                                      <p:cBhvr>
                                        <p:cTn dur="1000"/>
                                        <p:tgtEl>
                                          <p:spTgt spid="25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xEl>
                                              <p:pRg end="3" st="3"/>
                                            </p:txEl>
                                          </p:spTgt>
                                        </p:tgtEl>
                                        <p:attrNameLst>
                                          <p:attrName>style.visibility</p:attrName>
                                        </p:attrNameLst>
                                      </p:cBhvr>
                                      <p:to>
                                        <p:strVal val="visible"/>
                                      </p:to>
                                    </p:set>
                                    <p:animEffect filter="fade" transition="in">
                                      <p:cBhvr>
                                        <p:cTn dur="1000"/>
                                        <p:tgtEl>
                                          <p:spTgt spid="25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xEl>
                                              <p:pRg end="4" st="4"/>
                                            </p:txEl>
                                          </p:spTgt>
                                        </p:tgtEl>
                                        <p:attrNameLst>
                                          <p:attrName>style.visibility</p:attrName>
                                        </p:attrNameLst>
                                      </p:cBhvr>
                                      <p:to>
                                        <p:strVal val="visible"/>
                                      </p:to>
                                    </p:set>
                                    <p:animEffect filter="fade" transition="in">
                                      <p:cBhvr>
                                        <p:cTn dur="1000"/>
                                        <p:tgtEl>
                                          <p:spTgt spid="25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xEl>
                                              <p:pRg end="5" st="5"/>
                                            </p:txEl>
                                          </p:spTgt>
                                        </p:tgtEl>
                                        <p:attrNameLst>
                                          <p:attrName>style.visibility</p:attrName>
                                        </p:attrNameLst>
                                      </p:cBhvr>
                                      <p:to>
                                        <p:strVal val="visible"/>
                                      </p:to>
                                    </p:set>
                                    <p:animEffect filter="fade" transition="in">
                                      <p:cBhvr>
                                        <p:cTn dur="1000"/>
                                        <p:tgtEl>
                                          <p:spTgt spid="25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xEl>
                                              <p:pRg end="6" st="6"/>
                                            </p:txEl>
                                          </p:spTgt>
                                        </p:tgtEl>
                                        <p:attrNameLst>
                                          <p:attrName>style.visibility</p:attrName>
                                        </p:attrNameLst>
                                      </p:cBhvr>
                                      <p:to>
                                        <p:strVal val="visible"/>
                                      </p:to>
                                    </p:set>
                                    <p:animEffect filter="fade" transition="in">
                                      <p:cBhvr>
                                        <p:cTn dur="1000"/>
                                        <p:tgtEl>
                                          <p:spTgt spid="25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xEl>
                                              <p:pRg end="7" st="7"/>
                                            </p:txEl>
                                          </p:spTgt>
                                        </p:tgtEl>
                                        <p:attrNameLst>
                                          <p:attrName>style.visibility</p:attrName>
                                        </p:attrNameLst>
                                      </p:cBhvr>
                                      <p:to>
                                        <p:strVal val="visible"/>
                                      </p:to>
                                    </p:set>
                                    <p:animEffect filter="fade" transition="in">
                                      <p:cBhvr>
                                        <p:cTn dur="1000"/>
                                        <p:tgtEl>
                                          <p:spTgt spid="25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xEl>
                                              <p:pRg end="8" st="8"/>
                                            </p:txEl>
                                          </p:spTgt>
                                        </p:tgtEl>
                                        <p:attrNameLst>
                                          <p:attrName>style.visibility</p:attrName>
                                        </p:attrNameLst>
                                      </p:cBhvr>
                                      <p:to>
                                        <p:strVal val="visible"/>
                                      </p:to>
                                    </p:set>
                                    <p:animEffect filter="fade" transition="in">
                                      <p:cBhvr>
                                        <p:cTn dur="1000"/>
                                        <p:tgtEl>
                                          <p:spTgt spid="25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xEl>
                                              <p:pRg end="9" st="9"/>
                                            </p:txEl>
                                          </p:spTgt>
                                        </p:tgtEl>
                                        <p:attrNameLst>
                                          <p:attrName>style.visibility</p:attrName>
                                        </p:attrNameLst>
                                      </p:cBhvr>
                                      <p:to>
                                        <p:strVal val="visible"/>
                                      </p:to>
                                    </p:set>
                                    <p:animEffect filter="fade" transition="in">
                                      <p:cBhvr>
                                        <p:cTn dur="1000"/>
                                        <p:tgtEl>
                                          <p:spTgt spid="254">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xEl>
                                              <p:pRg end="10" st="10"/>
                                            </p:txEl>
                                          </p:spTgt>
                                        </p:tgtEl>
                                        <p:attrNameLst>
                                          <p:attrName>style.visibility</p:attrName>
                                        </p:attrNameLst>
                                      </p:cBhvr>
                                      <p:to>
                                        <p:strVal val="visible"/>
                                      </p:to>
                                    </p:set>
                                    <p:animEffect filter="fade" transition="in">
                                      <p:cBhvr>
                                        <p:cTn dur="1000"/>
                                        <p:tgtEl>
                                          <p:spTgt spid="254">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g84ee24f813_0_241"/>
          <p:cNvSpPr txBox="1"/>
          <p:nvPr>
            <p:ph type="title"/>
          </p:nvPr>
        </p:nvSpPr>
        <p:spPr>
          <a:xfrm>
            <a:off x="1381250" y="922668"/>
            <a:ext cx="3878400" cy="43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solidFill>
                  <a:schemeClr val="dk1"/>
                </a:solidFill>
              </a:rPr>
              <a:t>ML Core Concepts: Regression</a:t>
            </a:r>
            <a:endParaRPr/>
          </a:p>
        </p:txBody>
      </p:sp>
      <p:sp>
        <p:nvSpPr>
          <p:cNvPr id="260" name="Google Shape;260;g84ee24f813_0_241"/>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61" name="Google Shape;261;g84ee24f813_0_241"/>
          <p:cNvSpPr txBox="1"/>
          <p:nvPr/>
        </p:nvSpPr>
        <p:spPr>
          <a:xfrm>
            <a:off x="1412775" y="1543475"/>
            <a:ext cx="5619600" cy="9522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With this model, we can make predictions for unseen instances.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just">
              <a:lnSpc>
                <a:spcPct val="100000"/>
              </a:lnSpc>
              <a:spcBef>
                <a:spcPts val="0"/>
              </a:spcBef>
              <a:spcAft>
                <a:spcPts val="0"/>
              </a:spcAft>
              <a:buClr>
                <a:schemeClr val="dk1"/>
              </a:buClr>
              <a:buSzPts val="1400"/>
              <a:buFont typeface="Arial"/>
              <a:buChar char="●"/>
            </a:pPr>
            <a:r>
              <a:rPr b="1" i="0" lang="en" sz="1400" u="none" cap="none" strike="noStrike">
                <a:solidFill>
                  <a:srgbClr val="4A86E8"/>
                </a:solidFill>
              </a:rPr>
              <a:t>Model</a:t>
            </a:r>
            <a:r>
              <a:rPr b="0" i="0" lang="en" sz="1400" u="none" cap="none" strike="noStrike">
                <a:solidFill>
                  <a:schemeClr val="dk1"/>
                </a:solidFill>
                <a:latin typeface="Arial"/>
                <a:ea typeface="Arial"/>
                <a:cs typeface="Arial"/>
                <a:sym typeface="Arial"/>
              </a:rPr>
              <a:t>: </a:t>
            </a:r>
            <a:r>
              <a:rPr b="0" i="0" lang="en" sz="1400" u="none" cap="none" strike="noStrike">
                <a:solidFill>
                  <a:srgbClr val="FF9900"/>
                </a:solidFill>
                <a:latin typeface="Arial"/>
                <a:ea typeface="Arial"/>
                <a:cs typeface="Arial"/>
                <a:sym typeface="Arial"/>
              </a:rPr>
              <a:t>Height</a:t>
            </a:r>
            <a:r>
              <a:rPr b="0" i="0" lang="en" sz="1400" u="none" cap="none" strike="noStrike">
                <a:solidFill>
                  <a:schemeClr val="dk1"/>
                </a:solidFill>
                <a:latin typeface="Arial"/>
                <a:ea typeface="Arial"/>
                <a:cs typeface="Arial"/>
                <a:sym typeface="Arial"/>
              </a:rPr>
              <a:t> = 10 + (9.5 * </a:t>
            </a:r>
            <a:r>
              <a:rPr b="0" i="0" lang="en" sz="1400" u="none" cap="none" strike="noStrike">
                <a:solidFill>
                  <a:srgbClr val="FF00FF"/>
                </a:solidFill>
                <a:latin typeface="Arial"/>
                <a:ea typeface="Arial"/>
                <a:cs typeface="Arial"/>
                <a:sym typeface="Arial"/>
              </a:rPr>
              <a:t>Age</a:t>
            </a:r>
            <a:r>
              <a:rPr b="0" i="0" lang="en" sz="14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62" name="Google Shape;262;g84ee24f813_0_241"/>
          <p:cNvCxnSpPr/>
          <p:nvPr/>
        </p:nvCxnSpPr>
        <p:spPr>
          <a:xfrm>
            <a:off x="1328475" y="2662388"/>
            <a:ext cx="15300" cy="1665900"/>
          </a:xfrm>
          <a:prstGeom prst="straightConnector1">
            <a:avLst/>
          </a:prstGeom>
          <a:noFill/>
          <a:ln cap="flat" cmpd="sng" w="9525">
            <a:solidFill>
              <a:schemeClr val="dk2"/>
            </a:solidFill>
            <a:prstDash val="solid"/>
            <a:round/>
            <a:headEnd len="sm" w="sm" type="none"/>
            <a:tailEnd len="sm" w="sm" type="none"/>
          </a:ln>
        </p:spPr>
      </p:cxnSp>
      <p:cxnSp>
        <p:nvCxnSpPr>
          <p:cNvPr id="263" name="Google Shape;263;g84ee24f813_0_241"/>
          <p:cNvCxnSpPr/>
          <p:nvPr/>
        </p:nvCxnSpPr>
        <p:spPr>
          <a:xfrm flipH="1" rot="10800000">
            <a:off x="1359175" y="4312838"/>
            <a:ext cx="2011200" cy="23100"/>
          </a:xfrm>
          <a:prstGeom prst="straightConnector1">
            <a:avLst/>
          </a:prstGeom>
          <a:noFill/>
          <a:ln cap="flat" cmpd="sng" w="9525">
            <a:solidFill>
              <a:schemeClr val="dk2"/>
            </a:solidFill>
            <a:prstDash val="solid"/>
            <a:round/>
            <a:headEnd len="sm" w="sm" type="none"/>
            <a:tailEnd len="sm" w="sm" type="none"/>
          </a:ln>
        </p:spPr>
      </p:cxnSp>
      <p:sp>
        <p:nvSpPr>
          <p:cNvPr id="264" name="Google Shape;264;g84ee24f813_0_241"/>
          <p:cNvSpPr txBox="1"/>
          <p:nvPr/>
        </p:nvSpPr>
        <p:spPr>
          <a:xfrm rot="-5400000">
            <a:off x="430275" y="3015513"/>
            <a:ext cx="1527600" cy="54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9900"/>
                </a:solidFill>
                <a:latin typeface="Quattrocento Sans"/>
                <a:ea typeface="Quattrocento Sans"/>
                <a:cs typeface="Quattrocento Sans"/>
                <a:sym typeface="Quattrocento Sans"/>
              </a:rPr>
              <a:t>Height</a:t>
            </a:r>
            <a:endParaRPr b="0" i="0" sz="1400" u="none" cap="none" strike="noStrike">
              <a:solidFill>
                <a:srgbClr val="FF9900"/>
              </a:solidFill>
              <a:latin typeface="Quattrocento Sans"/>
              <a:ea typeface="Quattrocento Sans"/>
              <a:cs typeface="Quattrocento Sans"/>
              <a:sym typeface="Quattrocento Sans"/>
            </a:endParaRPr>
          </a:p>
        </p:txBody>
      </p:sp>
      <p:sp>
        <p:nvSpPr>
          <p:cNvPr id="265" name="Google Shape;265;g84ee24f813_0_241"/>
          <p:cNvSpPr txBox="1"/>
          <p:nvPr/>
        </p:nvSpPr>
        <p:spPr>
          <a:xfrm>
            <a:off x="1980775" y="4289738"/>
            <a:ext cx="1389600" cy="43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00FF"/>
                </a:solidFill>
                <a:latin typeface="Quattrocento Sans"/>
                <a:ea typeface="Quattrocento Sans"/>
                <a:cs typeface="Quattrocento Sans"/>
                <a:sym typeface="Quattrocento Sans"/>
              </a:rPr>
              <a:t>Age</a:t>
            </a:r>
            <a:endParaRPr b="0" i="0" sz="1400" u="none" cap="none" strike="noStrike">
              <a:solidFill>
                <a:srgbClr val="FF00FF"/>
              </a:solidFill>
              <a:latin typeface="Quattrocento Sans"/>
              <a:ea typeface="Quattrocento Sans"/>
              <a:cs typeface="Quattrocento Sans"/>
              <a:sym typeface="Quattrocento Sans"/>
            </a:endParaRPr>
          </a:p>
        </p:txBody>
      </p:sp>
      <p:sp>
        <p:nvSpPr>
          <p:cNvPr id="266" name="Google Shape;266;g84ee24f813_0_241"/>
          <p:cNvSpPr/>
          <p:nvPr/>
        </p:nvSpPr>
        <p:spPr>
          <a:xfrm>
            <a:off x="1919600" y="3836938"/>
            <a:ext cx="61500" cy="55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g84ee24f813_0_241"/>
          <p:cNvSpPr/>
          <p:nvPr/>
        </p:nvSpPr>
        <p:spPr>
          <a:xfrm>
            <a:off x="2125725" y="3609338"/>
            <a:ext cx="61500" cy="55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g84ee24f813_0_241"/>
          <p:cNvSpPr/>
          <p:nvPr/>
        </p:nvSpPr>
        <p:spPr>
          <a:xfrm>
            <a:off x="2377925" y="3642738"/>
            <a:ext cx="61500" cy="55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g84ee24f813_0_241"/>
          <p:cNvSpPr/>
          <p:nvPr/>
        </p:nvSpPr>
        <p:spPr>
          <a:xfrm>
            <a:off x="2530325" y="3452288"/>
            <a:ext cx="61500" cy="55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g84ee24f813_0_241"/>
          <p:cNvSpPr/>
          <p:nvPr/>
        </p:nvSpPr>
        <p:spPr>
          <a:xfrm>
            <a:off x="2720825" y="3228388"/>
            <a:ext cx="61500" cy="55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g84ee24f813_0_241"/>
          <p:cNvSpPr/>
          <p:nvPr/>
        </p:nvSpPr>
        <p:spPr>
          <a:xfrm>
            <a:off x="1720700" y="3966588"/>
            <a:ext cx="61500" cy="55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g84ee24f813_0_241"/>
          <p:cNvSpPr/>
          <p:nvPr/>
        </p:nvSpPr>
        <p:spPr>
          <a:xfrm>
            <a:off x="2806550" y="2952188"/>
            <a:ext cx="61500" cy="55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3" name="Google Shape;273;g84ee24f813_0_241"/>
          <p:cNvCxnSpPr/>
          <p:nvPr/>
        </p:nvCxnSpPr>
        <p:spPr>
          <a:xfrm flipH="1" rot="10800000">
            <a:off x="1386625" y="2837000"/>
            <a:ext cx="1914600" cy="1285800"/>
          </a:xfrm>
          <a:prstGeom prst="straightConnector1">
            <a:avLst/>
          </a:prstGeom>
          <a:noFill/>
          <a:ln cap="flat" cmpd="sng" w="9525">
            <a:solidFill>
              <a:srgbClr val="0000FF"/>
            </a:solidFill>
            <a:prstDash val="solid"/>
            <a:round/>
            <a:headEnd len="sm" w="sm" type="none"/>
            <a:tailEnd len="sm" w="sm" type="none"/>
          </a:ln>
        </p:spPr>
      </p:cxnSp>
      <p:sp>
        <p:nvSpPr>
          <p:cNvPr id="274" name="Google Shape;274;g84ee24f813_0_241"/>
          <p:cNvSpPr txBox="1"/>
          <p:nvPr/>
        </p:nvSpPr>
        <p:spPr>
          <a:xfrm>
            <a:off x="6329000" y="2037500"/>
            <a:ext cx="2722500" cy="27000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Prediction 1:</a:t>
            </a:r>
            <a:endParaRPr b="1"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Height = 10 + (9.5*4.5) = 52.75</a:t>
            </a:r>
            <a:endParaRPr b="0" i="0" sz="1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Arial"/>
                <a:ea typeface="Arial"/>
                <a:cs typeface="Arial"/>
                <a:sym typeface="Arial"/>
              </a:rPr>
              <a:t>Prediction 2:</a:t>
            </a:r>
            <a:endParaRPr b="1" i="0" sz="1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t/>
            </a:r>
            <a:endParaRPr b="0" i="0" sz="1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rPr b="0" i="0" lang="en" sz="1400" u="none" cap="none" strike="noStrike">
                <a:solidFill>
                  <a:schemeClr val="dk1"/>
                </a:solidFill>
                <a:latin typeface="Arial"/>
                <a:ea typeface="Arial"/>
                <a:cs typeface="Arial"/>
                <a:sym typeface="Arial"/>
              </a:rPr>
              <a:t>Height = 10 + (9.5*17) = 171.5</a:t>
            </a:r>
            <a:endParaRPr b="0" i="0" sz="1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a:t>
            </a:r>
            <a:endParaRPr b="0" i="0" sz="1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5" name="Google Shape;275;g84ee24f813_0_241"/>
          <p:cNvCxnSpPr/>
          <p:nvPr/>
        </p:nvCxnSpPr>
        <p:spPr>
          <a:xfrm>
            <a:off x="4271700" y="2674538"/>
            <a:ext cx="15300" cy="1665900"/>
          </a:xfrm>
          <a:prstGeom prst="straightConnector1">
            <a:avLst/>
          </a:prstGeom>
          <a:noFill/>
          <a:ln cap="flat" cmpd="sng" w="9525">
            <a:solidFill>
              <a:schemeClr val="dk2"/>
            </a:solidFill>
            <a:prstDash val="solid"/>
            <a:round/>
            <a:headEnd len="sm" w="sm" type="none"/>
            <a:tailEnd len="sm" w="sm" type="none"/>
          </a:ln>
        </p:spPr>
      </p:cxnSp>
      <p:cxnSp>
        <p:nvCxnSpPr>
          <p:cNvPr id="276" name="Google Shape;276;g84ee24f813_0_241"/>
          <p:cNvCxnSpPr/>
          <p:nvPr/>
        </p:nvCxnSpPr>
        <p:spPr>
          <a:xfrm flipH="1" rot="10800000">
            <a:off x="4302400" y="4324988"/>
            <a:ext cx="2011200" cy="23100"/>
          </a:xfrm>
          <a:prstGeom prst="straightConnector1">
            <a:avLst/>
          </a:prstGeom>
          <a:noFill/>
          <a:ln cap="flat" cmpd="sng" w="9525">
            <a:solidFill>
              <a:schemeClr val="dk2"/>
            </a:solidFill>
            <a:prstDash val="solid"/>
            <a:round/>
            <a:headEnd len="sm" w="sm" type="none"/>
            <a:tailEnd len="sm" w="sm" type="none"/>
          </a:ln>
        </p:spPr>
      </p:cxnSp>
      <p:sp>
        <p:nvSpPr>
          <p:cNvPr id="277" name="Google Shape;277;g84ee24f813_0_241"/>
          <p:cNvSpPr txBox="1"/>
          <p:nvPr/>
        </p:nvSpPr>
        <p:spPr>
          <a:xfrm rot="-5400000">
            <a:off x="3373500" y="3027663"/>
            <a:ext cx="1527600" cy="54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9900"/>
                </a:solidFill>
                <a:latin typeface="Quattrocento Sans"/>
                <a:ea typeface="Quattrocento Sans"/>
                <a:cs typeface="Quattrocento Sans"/>
                <a:sym typeface="Quattrocento Sans"/>
              </a:rPr>
              <a:t>Height</a:t>
            </a:r>
            <a:endParaRPr b="0" i="0" sz="1400" u="none" cap="none" strike="noStrike">
              <a:solidFill>
                <a:srgbClr val="FF9900"/>
              </a:solidFill>
              <a:latin typeface="Quattrocento Sans"/>
              <a:ea typeface="Quattrocento Sans"/>
              <a:cs typeface="Quattrocento Sans"/>
              <a:sym typeface="Quattrocento Sans"/>
            </a:endParaRPr>
          </a:p>
        </p:txBody>
      </p:sp>
      <p:sp>
        <p:nvSpPr>
          <p:cNvPr id="278" name="Google Shape;278;g84ee24f813_0_241"/>
          <p:cNvSpPr txBox="1"/>
          <p:nvPr/>
        </p:nvSpPr>
        <p:spPr>
          <a:xfrm>
            <a:off x="4924000" y="4301888"/>
            <a:ext cx="1389600" cy="43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00FF"/>
                </a:solidFill>
                <a:latin typeface="Quattrocento Sans"/>
                <a:ea typeface="Quattrocento Sans"/>
                <a:cs typeface="Quattrocento Sans"/>
                <a:sym typeface="Quattrocento Sans"/>
              </a:rPr>
              <a:t>Age</a:t>
            </a:r>
            <a:endParaRPr b="0" i="0" sz="1400" u="none" cap="none" strike="noStrike">
              <a:solidFill>
                <a:srgbClr val="FF00FF"/>
              </a:solidFill>
              <a:latin typeface="Quattrocento Sans"/>
              <a:ea typeface="Quattrocento Sans"/>
              <a:cs typeface="Quattrocento Sans"/>
              <a:sym typeface="Quattrocento Sans"/>
            </a:endParaRPr>
          </a:p>
        </p:txBody>
      </p:sp>
      <p:sp>
        <p:nvSpPr>
          <p:cNvPr id="279" name="Google Shape;279;g84ee24f813_0_241"/>
          <p:cNvSpPr/>
          <p:nvPr/>
        </p:nvSpPr>
        <p:spPr>
          <a:xfrm>
            <a:off x="4862825" y="3849088"/>
            <a:ext cx="61500" cy="55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g84ee24f813_0_241"/>
          <p:cNvSpPr/>
          <p:nvPr/>
        </p:nvSpPr>
        <p:spPr>
          <a:xfrm>
            <a:off x="5068950" y="3621488"/>
            <a:ext cx="61500" cy="55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g84ee24f813_0_241"/>
          <p:cNvSpPr/>
          <p:nvPr/>
        </p:nvSpPr>
        <p:spPr>
          <a:xfrm>
            <a:off x="5321150" y="3654888"/>
            <a:ext cx="61500" cy="55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g84ee24f813_0_241"/>
          <p:cNvSpPr/>
          <p:nvPr/>
        </p:nvSpPr>
        <p:spPr>
          <a:xfrm>
            <a:off x="5473550" y="3464438"/>
            <a:ext cx="61500" cy="55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g84ee24f813_0_241"/>
          <p:cNvSpPr/>
          <p:nvPr/>
        </p:nvSpPr>
        <p:spPr>
          <a:xfrm>
            <a:off x="5664050" y="3240538"/>
            <a:ext cx="61500" cy="55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g84ee24f813_0_241"/>
          <p:cNvSpPr/>
          <p:nvPr/>
        </p:nvSpPr>
        <p:spPr>
          <a:xfrm>
            <a:off x="4663925" y="3978738"/>
            <a:ext cx="61500" cy="55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g84ee24f813_0_241"/>
          <p:cNvSpPr/>
          <p:nvPr/>
        </p:nvSpPr>
        <p:spPr>
          <a:xfrm>
            <a:off x="5749775" y="2964338"/>
            <a:ext cx="61500" cy="55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86" name="Google Shape;286;g84ee24f813_0_241"/>
          <p:cNvCxnSpPr/>
          <p:nvPr/>
        </p:nvCxnSpPr>
        <p:spPr>
          <a:xfrm flipH="1" rot="10800000">
            <a:off x="4305575" y="2868425"/>
            <a:ext cx="1914600" cy="1285800"/>
          </a:xfrm>
          <a:prstGeom prst="straightConnector1">
            <a:avLst/>
          </a:prstGeom>
          <a:noFill/>
          <a:ln cap="flat" cmpd="sng" w="9525">
            <a:solidFill>
              <a:srgbClr val="0000FF"/>
            </a:solidFill>
            <a:prstDash val="solid"/>
            <a:round/>
            <a:headEnd len="sm" w="sm" type="none"/>
            <a:tailEnd len="sm" w="sm" type="none"/>
          </a:ln>
        </p:spPr>
      </p:cxnSp>
      <p:sp>
        <p:nvSpPr>
          <p:cNvPr id="287" name="Google Shape;287;g84ee24f813_0_241"/>
          <p:cNvSpPr/>
          <p:nvPr/>
        </p:nvSpPr>
        <p:spPr>
          <a:xfrm>
            <a:off x="4942625" y="3691713"/>
            <a:ext cx="61500" cy="55200"/>
          </a:xfrm>
          <a:prstGeom prst="flowChartConnector">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88" name="Google Shape;288;g84ee24f813_0_241"/>
          <p:cNvCxnSpPr>
            <a:endCxn id="287" idx="4"/>
          </p:cNvCxnSpPr>
          <p:nvPr/>
        </p:nvCxnSpPr>
        <p:spPr>
          <a:xfrm rot="10800000">
            <a:off x="4973375" y="3746913"/>
            <a:ext cx="4500" cy="590400"/>
          </a:xfrm>
          <a:prstGeom prst="straightConnector1">
            <a:avLst/>
          </a:prstGeom>
          <a:noFill/>
          <a:ln cap="flat" cmpd="sng" w="9525">
            <a:solidFill>
              <a:schemeClr val="dk2"/>
            </a:solidFill>
            <a:prstDash val="dot"/>
            <a:round/>
            <a:headEnd len="sm" w="sm" type="none"/>
            <a:tailEnd len="sm" w="sm" type="none"/>
          </a:ln>
        </p:spPr>
      </p:cxnSp>
      <p:sp>
        <p:nvSpPr>
          <p:cNvPr id="289" name="Google Shape;289;g84ee24f813_0_241"/>
          <p:cNvSpPr/>
          <p:nvPr/>
        </p:nvSpPr>
        <p:spPr>
          <a:xfrm>
            <a:off x="5966575" y="2998763"/>
            <a:ext cx="61500" cy="55200"/>
          </a:xfrm>
          <a:prstGeom prst="flowChartConnector">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90" name="Google Shape;290;g84ee24f813_0_241"/>
          <p:cNvCxnSpPr/>
          <p:nvPr/>
        </p:nvCxnSpPr>
        <p:spPr>
          <a:xfrm rot="10800000">
            <a:off x="5995125" y="3054013"/>
            <a:ext cx="3300" cy="1272600"/>
          </a:xfrm>
          <a:prstGeom prst="straightConnector1">
            <a:avLst/>
          </a:prstGeom>
          <a:noFill/>
          <a:ln cap="flat" cmpd="sng" w="9525">
            <a:solidFill>
              <a:schemeClr val="dk2"/>
            </a:solidFill>
            <a:prstDash val="dot"/>
            <a:round/>
            <a:headEnd len="sm" w="sm" type="none"/>
            <a:tailEnd len="sm" w="sm" type="none"/>
          </a:ln>
        </p:spPr>
      </p:cxnSp>
      <p:sp>
        <p:nvSpPr>
          <p:cNvPr id="291" name="Google Shape;291;g84ee24f813_0_241"/>
          <p:cNvSpPr txBox="1"/>
          <p:nvPr/>
        </p:nvSpPr>
        <p:spPr>
          <a:xfrm>
            <a:off x="4829475" y="4256363"/>
            <a:ext cx="338100" cy="24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Quattrocento Sans"/>
                <a:ea typeface="Quattrocento Sans"/>
                <a:cs typeface="Quattrocento Sans"/>
                <a:sym typeface="Quattrocento Sans"/>
              </a:rPr>
              <a:t>4.5</a:t>
            </a:r>
            <a:endParaRPr b="0" i="0" sz="700" u="none" cap="none" strike="noStrike">
              <a:solidFill>
                <a:srgbClr val="000000"/>
              </a:solidFill>
              <a:latin typeface="Quattrocento Sans"/>
              <a:ea typeface="Quattrocento Sans"/>
              <a:cs typeface="Quattrocento Sans"/>
              <a:sym typeface="Quattrocento Sans"/>
            </a:endParaRPr>
          </a:p>
        </p:txBody>
      </p:sp>
      <p:sp>
        <p:nvSpPr>
          <p:cNvPr id="292" name="Google Shape;292;g84ee24f813_0_241"/>
          <p:cNvSpPr txBox="1"/>
          <p:nvPr/>
        </p:nvSpPr>
        <p:spPr>
          <a:xfrm>
            <a:off x="5792225" y="4246138"/>
            <a:ext cx="338100" cy="24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Quattrocento Sans"/>
                <a:ea typeface="Quattrocento Sans"/>
                <a:cs typeface="Quattrocento Sans"/>
                <a:sym typeface="Quattrocento Sans"/>
              </a:rPr>
              <a:t>     17</a:t>
            </a:r>
            <a:endParaRPr b="0" i="0" sz="600" u="none" cap="none" strike="noStrike">
              <a:solidFill>
                <a:srgbClr val="000000"/>
              </a:solidFill>
              <a:latin typeface="Quattrocento Sans"/>
              <a:ea typeface="Quattrocento Sans"/>
              <a:cs typeface="Quattrocento Sans"/>
              <a:sym typeface="Quattrocento Sans"/>
            </a:endParaRPr>
          </a:p>
        </p:txBody>
      </p:sp>
      <p:cxnSp>
        <p:nvCxnSpPr>
          <p:cNvPr id="293" name="Google Shape;293;g84ee24f813_0_241"/>
          <p:cNvCxnSpPr/>
          <p:nvPr/>
        </p:nvCxnSpPr>
        <p:spPr>
          <a:xfrm flipH="1">
            <a:off x="3484375" y="679375"/>
            <a:ext cx="2576400" cy="1349100"/>
          </a:xfrm>
          <a:prstGeom prst="straightConnector1">
            <a:avLst/>
          </a:prstGeom>
          <a:noFill/>
          <a:ln cap="flat" cmpd="sng" w="9525">
            <a:solidFill>
              <a:schemeClr val="dk2"/>
            </a:solidFill>
            <a:prstDash val="solid"/>
            <a:round/>
            <a:headEnd len="med" w="med" type="none"/>
            <a:tailEnd len="med" w="med" type="triangle"/>
          </a:ln>
        </p:spPr>
      </p:cxnSp>
      <p:sp>
        <p:nvSpPr>
          <p:cNvPr id="294" name="Google Shape;294;g84ee24f813_0_241"/>
          <p:cNvSpPr txBox="1"/>
          <p:nvPr/>
        </p:nvSpPr>
        <p:spPr>
          <a:xfrm>
            <a:off x="5901500" y="323375"/>
            <a:ext cx="14334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Quattrocento Sans"/>
                <a:ea typeface="Quattrocento Sans"/>
                <a:cs typeface="Quattrocento Sans"/>
                <a:sym typeface="Quattrocento Sans"/>
              </a:rPr>
              <a:t>Intercept </a:t>
            </a:r>
            <a:endParaRPr>
              <a:latin typeface="Quattrocento Sans"/>
              <a:ea typeface="Quattrocento Sans"/>
              <a:cs typeface="Quattrocento Sans"/>
              <a:sym typeface="Quattrocento Sans"/>
            </a:endParaRPr>
          </a:p>
        </p:txBody>
      </p:sp>
      <p:cxnSp>
        <p:nvCxnSpPr>
          <p:cNvPr id="295" name="Google Shape;295;g84ee24f813_0_241"/>
          <p:cNvCxnSpPr/>
          <p:nvPr/>
        </p:nvCxnSpPr>
        <p:spPr>
          <a:xfrm flipH="1">
            <a:off x="4008900" y="810525"/>
            <a:ext cx="3663300" cy="1218000"/>
          </a:xfrm>
          <a:prstGeom prst="straightConnector1">
            <a:avLst/>
          </a:prstGeom>
          <a:noFill/>
          <a:ln cap="flat" cmpd="sng" w="9525">
            <a:solidFill>
              <a:schemeClr val="dk2"/>
            </a:solidFill>
            <a:prstDash val="solid"/>
            <a:round/>
            <a:headEnd len="med" w="med" type="none"/>
            <a:tailEnd len="med" w="med" type="triangle"/>
          </a:ln>
        </p:spPr>
      </p:cxnSp>
      <p:sp>
        <p:nvSpPr>
          <p:cNvPr id="296" name="Google Shape;296;g84ee24f813_0_241"/>
          <p:cNvSpPr txBox="1"/>
          <p:nvPr/>
        </p:nvSpPr>
        <p:spPr>
          <a:xfrm>
            <a:off x="6973550" y="407950"/>
            <a:ext cx="14334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Quattrocento Sans"/>
                <a:ea typeface="Quattrocento Sans"/>
                <a:cs typeface="Quattrocento Sans"/>
                <a:sym typeface="Quattrocento Sans"/>
              </a:rPr>
              <a:t>Beta coefficient</a:t>
            </a:r>
            <a:r>
              <a:rPr lang="en">
                <a:latin typeface="Quattrocento Sans"/>
                <a:ea typeface="Quattrocento Sans"/>
                <a:cs typeface="Quattrocento Sans"/>
                <a:sym typeface="Quattrocento Sans"/>
              </a:rPr>
              <a:t> </a:t>
            </a:r>
            <a:endParaRPr>
              <a:latin typeface="Quattrocento Sans"/>
              <a:ea typeface="Quattrocento Sans"/>
              <a:cs typeface="Quattrocento Sans"/>
              <a:sym typeface="Quattrocento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par>
                                <p:cTn fill="hold" nodeType="with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par>
                                <p:cTn fill="hold" nodeType="with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par>
                                <p:cTn fill="hold" nodeType="with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par>
                                <p:cTn fill="hold" nodeType="with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par>
                                <p:cTn fill="hold" nodeType="with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par>
                                <p:cTn fill="hold" nodeType="with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par>
                                <p:cTn fill="hold" nodeType="with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par>
                                <p:cTn fill="hold" nodeType="with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par>
                                <p:cTn fill="hold" nodeType="with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par>
                                <p:cTn fill="hold" nodeType="with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000"/>
                                        <p:tgtEl>
                                          <p:spTgt spid="275"/>
                                        </p:tgtEl>
                                      </p:cBhvr>
                                    </p:animEffect>
                                  </p:childTnLst>
                                </p:cTn>
                              </p:par>
                              <p:par>
                                <p:cTn fill="hold" nodeType="with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000"/>
                                        <p:tgtEl>
                                          <p:spTgt spid="276"/>
                                        </p:tgtEl>
                                      </p:cBhvr>
                                    </p:animEffect>
                                  </p:childTnLst>
                                </p:cTn>
                              </p:par>
                              <p:par>
                                <p:cTn fill="hold" nodeType="with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par>
                                <p:cTn fill="hold" nodeType="with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par>
                                <p:cTn fill="hold" nodeType="with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par>
                                <p:cTn fill="hold" nodeType="with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000"/>
                                        <p:tgtEl>
                                          <p:spTgt spid="281"/>
                                        </p:tgtEl>
                                      </p:cBhvr>
                                    </p:animEffect>
                                  </p:childTnLst>
                                </p:cTn>
                              </p:par>
                              <p:par>
                                <p:cTn fill="hold" nodeType="with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par>
                                <p:cTn fill="hold" nodeType="with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par>
                                <p:cTn fill="hold" nodeType="with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par>
                                <p:cTn fill="hold" nodeType="with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par>
                                <p:cTn fill="hold" nodeType="with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par>
                                <p:cTn fill="hold" nodeType="with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par>
                                <p:cTn fill="hold" nodeType="with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par>
                                <p:cTn fill="hold" nodeType="with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par>
                                <p:cTn fill="hold" nodeType="with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par>
                                <p:cTn fill="hold" nodeType="with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par>
                                <p:cTn fill="hold" nodeType="with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xEl>
                                              <p:pRg end="0" st="0"/>
                                            </p:txEl>
                                          </p:spTgt>
                                        </p:tgtEl>
                                        <p:attrNameLst>
                                          <p:attrName>style.visibility</p:attrName>
                                        </p:attrNameLst>
                                      </p:cBhvr>
                                      <p:to>
                                        <p:strVal val="visible"/>
                                      </p:to>
                                    </p:set>
                                    <p:animEffect filter="fade" transition="in">
                                      <p:cBhvr>
                                        <p:cTn dur="1000"/>
                                        <p:tgtEl>
                                          <p:spTgt spid="27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xEl>
                                              <p:pRg end="1" st="1"/>
                                            </p:txEl>
                                          </p:spTgt>
                                        </p:tgtEl>
                                        <p:attrNameLst>
                                          <p:attrName>style.visibility</p:attrName>
                                        </p:attrNameLst>
                                      </p:cBhvr>
                                      <p:to>
                                        <p:strVal val="visible"/>
                                      </p:to>
                                    </p:set>
                                    <p:animEffect filter="fade" transition="in">
                                      <p:cBhvr>
                                        <p:cTn dur="1000"/>
                                        <p:tgtEl>
                                          <p:spTgt spid="27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xEl>
                                              <p:pRg end="2" st="2"/>
                                            </p:txEl>
                                          </p:spTgt>
                                        </p:tgtEl>
                                        <p:attrNameLst>
                                          <p:attrName>style.visibility</p:attrName>
                                        </p:attrNameLst>
                                      </p:cBhvr>
                                      <p:to>
                                        <p:strVal val="visible"/>
                                      </p:to>
                                    </p:set>
                                    <p:animEffect filter="fade" transition="in">
                                      <p:cBhvr>
                                        <p:cTn dur="1000"/>
                                        <p:tgtEl>
                                          <p:spTgt spid="27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xEl>
                                              <p:pRg end="3" st="3"/>
                                            </p:txEl>
                                          </p:spTgt>
                                        </p:tgtEl>
                                        <p:attrNameLst>
                                          <p:attrName>style.visibility</p:attrName>
                                        </p:attrNameLst>
                                      </p:cBhvr>
                                      <p:to>
                                        <p:strVal val="visible"/>
                                      </p:to>
                                    </p:set>
                                    <p:animEffect filter="fade" transition="in">
                                      <p:cBhvr>
                                        <p:cTn dur="1000"/>
                                        <p:tgtEl>
                                          <p:spTgt spid="27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xEl>
                                              <p:pRg end="4" st="4"/>
                                            </p:txEl>
                                          </p:spTgt>
                                        </p:tgtEl>
                                        <p:attrNameLst>
                                          <p:attrName>style.visibility</p:attrName>
                                        </p:attrNameLst>
                                      </p:cBhvr>
                                      <p:to>
                                        <p:strVal val="visible"/>
                                      </p:to>
                                    </p:set>
                                    <p:animEffect filter="fade" transition="in">
                                      <p:cBhvr>
                                        <p:cTn dur="1000"/>
                                        <p:tgtEl>
                                          <p:spTgt spid="27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xEl>
                                              <p:pRg end="5" st="5"/>
                                            </p:txEl>
                                          </p:spTgt>
                                        </p:tgtEl>
                                        <p:attrNameLst>
                                          <p:attrName>style.visibility</p:attrName>
                                        </p:attrNameLst>
                                      </p:cBhvr>
                                      <p:to>
                                        <p:strVal val="visible"/>
                                      </p:to>
                                    </p:set>
                                    <p:animEffect filter="fade" transition="in">
                                      <p:cBhvr>
                                        <p:cTn dur="1000"/>
                                        <p:tgtEl>
                                          <p:spTgt spid="27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xEl>
                                              <p:pRg end="6" st="6"/>
                                            </p:txEl>
                                          </p:spTgt>
                                        </p:tgtEl>
                                        <p:attrNameLst>
                                          <p:attrName>style.visibility</p:attrName>
                                        </p:attrNameLst>
                                      </p:cBhvr>
                                      <p:to>
                                        <p:strVal val="visible"/>
                                      </p:to>
                                    </p:set>
                                    <p:animEffect filter="fade" transition="in">
                                      <p:cBhvr>
                                        <p:cTn dur="1000"/>
                                        <p:tgtEl>
                                          <p:spTgt spid="27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xEl>
                                              <p:pRg end="7" st="7"/>
                                            </p:txEl>
                                          </p:spTgt>
                                        </p:tgtEl>
                                        <p:attrNameLst>
                                          <p:attrName>style.visibility</p:attrName>
                                        </p:attrNameLst>
                                      </p:cBhvr>
                                      <p:to>
                                        <p:strVal val="visible"/>
                                      </p:to>
                                    </p:set>
                                    <p:animEffect filter="fade" transition="in">
                                      <p:cBhvr>
                                        <p:cTn dur="1000"/>
                                        <p:tgtEl>
                                          <p:spTgt spid="27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xEl>
                                              <p:pRg end="8" st="8"/>
                                            </p:txEl>
                                          </p:spTgt>
                                        </p:tgtEl>
                                        <p:attrNameLst>
                                          <p:attrName>style.visibility</p:attrName>
                                        </p:attrNameLst>
                                      </p:cBhvr>
                                      <p:to>
                                        <p:strVal val="visible"/>
                                      </p:to>
                                    </p:set>
                                    <p:animEffect filter="fade" transition="in">
                                      <p:cBhvr>
                                        <p:cTn dur="1000"/>
                                        <p:tgtEl>
                                          <p:spTgt spid="27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xEl>
                                              <p:pRg end="9" st="9"/>
                                            </p:txEl>
                                          </p:spTgt>
                                        </p:tgtEl>
                                        <p:attrNameLst>
                                          <p:attrName>style.visibility</p:attrName>
                                        </p:attrNameLst>
                                      </p:cBhvr>
                                      <p:to>
                                        <p:strVal val="visible"/>
                                      </p:to>
                                    </p:set>
                                    <p:animEffect filter="fade" transition="in">
                                      <p:cBhvr>
                                        <p:cTn dur="1000"/>
                                        <p:tgtEl>
                                          <p:spTgt spid="274">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xEl>
                                              <p:pRg end="10" st="10"/>
                                            </p:txEl>
                                          </p:spTgt>
                                        </p:tgtEl>
                                        <p:attrNameLst>
                                          <p:attrName>style.visibility</p:attrName>
                                        </p:attrNameLst>
                                      </p:cBhvr>
                                      <p:to>
                                        <p:strVal val="visible"/>
                                      </p:to>
                                    </p:set>
                                    <p:animEffect filter="fade" transition="in">
                                      <p:cBhvr>
                                        <p:cTn dur="1000"/>
                                        <p:tgtEl>
                                          <p:spTgt spid="274">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xEl>
                                              <p:pRg end="11" st="11"/>
                                            </p:txEl>
                                          </p:spTgt>
                                        </p:tgtEl>
                                        <p:attrNameLst>
                                          <p:attrName>style.visibility</p:attrName>
                                        </p:attrNameLst>
                                      </p:cBhvr>
                                      <p:to>
                                        <p:strVal val="visible"/>
                                      </p:to>
                                    </p:set>
                                    <p:animEffect filter="fade" transition="in">
                                      <p:cBhvr>
                                        <p:cTn dur="1000"/>
                                        <p:tgtEl>
                                          <p:spTgt spid="274">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xEl>
                                              <p:pRg end="12" st="12"/>
                                            </p:txEl>
                                          </p:spTgt>
                                        </p:tgtEl>
                                        <p:attrNameLst>
                                          <p:attrName>style.visibility</p:attrName>
                                        </p:attrNameLst>
                                      </p:cBhvr>
                                      <p:to>
                                        <p:strVal val="visible"/>
                                      </p:to>
                                    </p:set>
                                    <p:animEffect filter="fade" transition="in">
                                      <p:cBhvr>
                                        <p:cTn dur="1000"/>
                                        <p:tgtEl>
                                          <p:spTgt spid="274">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g776a2abdbc_0_116"/>
          <p:cNvSpPr txBox="1"/>
          <p:nvPr>
            <p:ph type="title"/>
          </p:nvPr>
        </p:nvSpPr>
        <p:spPr>
          <a:xfrm>
            <a:off x="1381250" y="922668"/>
            <a:ext cx="3878400" cy="43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solidFill>
                  <a:schemeClr val="dk1"/>
                </a:solidFill>
              </a:rPr>
              <a:t>ML Core Concepts: Regression</a:t>
            </a:r>
            <a:endParaRPr/>
          </a:p>
        </p:txBody>
      </p:sp>
      <p:sp>
        <p:nvSpPr>
          <p:cNvPr id="302" name="Google Shape;302;g776a2abdbc_0_116"/>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03" name="Google Shape;303;g776a2abdbc_0_116"/>
          <p:cNvSpPr txBox="1"/>
          <p:nvPr/>
        </p:nvSpPr>
        <p:spPr>
          <a:xfrm>
            <a:off x="384100" y="1850100"/>
            <a:ext cx="5227800" cy="21897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But what if our relationship has more variables? Suppose we want to determine the (linear) relationship between 3 variables. In that case, we would make a multivariate regression model.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For instance, we may want to make a predictive model for a child’s height based on its age as well as its weight:</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just">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Height = 10 + (6.5 * Age) + (1.32 * Weight)</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4" name="Google Shape;304;g776a2abdbc_0_116"/>
          <p:cNvPicPr preferRelativeResize="0"/>
          <p:nvPr/>
        </p:nvPicPr>
        <p:blipFill rotWithShape="1">
          <a:blip r:embed="rId3">
            <a:alphaModFix/>
          </a:blip>
          <a:srcRect b="0" l="0" r="0" t="0"/>
          <a:stretch/>
        </p:blipFill>
        <p:spPr>
          <a:xfrm>
            <a:off x="5907775" y="1946075"/>
            <a:ext cx="2919500" cy="2189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xEl>
                                              <p:pRg end="0" st="0"/>
                                            </p:txEl>
                                          </p:spTgt>
                                        </p:tgtEl>
                                        <p:attrNameLst>
                                          <p:attrName>style.visibility</p:attrName>
                                        </p:attrNameLst>
                                      </p:cBhvr>
                                      <p:to>
                                        <p:strVal val="visible"/>
                                      </p:to>
                                    </p:set>
                                    <p:animEffect filter="fade" transition="in">
                                      <p:cBhvr>
                                        <p:cTn dur="1000"/>
                                        <p:tgtEl>
                                          <p:spTgt spid="3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xEl>
                                              <p:pRg end="1" st="1"/>
                                            </p:txEl>
                                          </p:spTgt>
                                        </p:tgtEl>
                                        <p:attrNameLst>
                                          <p:attrName>style.visibility</p:attrName>
                                        </p:attrNameLst>
                                      </p:cBhvr>
                                      <p:to>
                                        <p:strVal val="visible"/>
                                      </p:to>
                                    </p:set>
                                    <p:animEffect filter="fade" transition="in">
                                      <p:cBhvr>
                                        <p:cTn dur="1000"/>
                                        <p:tgtEl>
                                          <p:spTgt spid="30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xEl>
                                              <p:pRg end="2" st="2"/>
                                            </p:txEl>
                                          </p:spTgt>
                                        </p:tgtEl>
                                        <p:attrNameLst>
                                          <p:attrName>style.visibility</p:attrName>
                                        </p:attrNameLst>
                                      </p:cBhvr>
                                      <p:to>
                                        <p:strVal val="visible"/>
                                      </p:to>
                                    </p:set>
                                    <p:animEffect filter="fade" transition="in">
                                      <p:cBhvr>
                                        <p:cTn dur="1000"/>
                                        <p:tgtEl>
                                          <p:spTgt spid="30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xEl>
                                              <p:pRg end="3" st="3"/>
                                            </p:txEl>
                                          </p:spTgt>
                                        </p:tgtEl>
                                        <p:attrNameLst>
                                          <p:attrName>style.visibility</p:attrName>
                                        </p:attrNameLst>
                                      </p:cBhvr>
                                      <p:to>
                                        <p:strVal val="visible"/>
                                      </p:to>
                                    </p:set>
                                    <p:animEffect filter="fade" transition="in">
                                      <p:cBhvr>
                                        <p:cTn dur="1000"/>
                                        <p:tgtEl>
                                          <p:spTgt spid="30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xEl>
                                              <p:pRg end="4" st="4"/>
                                            </p:txEl>
                                          </p:spTgt>
                                        </p:tgtEl>
                                        <p:attrNameLst>
                                          <p:attrName>style.visibility</p:attrName>
                                        </p:attrNameLst>
                                      </p:cBhvr>
                                      <p:to>
                                        <p:strVal val="visible"/>
                                      </p:to>
                                    </p:set>
                                    <p:animEffect filter="fade" transition="in">
                                      <p:cBhvr>
                                        <p:cTn dur="1000"/>
                                        <p:tgtEl>
                                          <p:spTgt spid="30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xEl>
                                              <p:pRg end="5" st="5"/>
                                            </p:txEl>
                                          </p:spTgt>
                                        </p:tgtEl>
                                        <p:attrNameLst>
                                          <p:attrName>style.visibility</p:attrName>
                                        </p:attrNameLst>
                                      </p:cBhvr>
                                      <p:to>
                                        <p:strVal val="visible"/>
                                      </p:to>
                                    </p:set>
                                    <p:animEffect filter="fade" transition="in">
                                      <p:cBhvr>
                                        <p:cTn dur="1000"/>
                                        <p:tgtEl>
                                          <p:spTgt spid="30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xEl>
                                              <p:pRg end="6" st="6"/>
                                            </p:txEl>
                                          </p:spTgt>
                                        </p:tgtEl>
                                        <p:attrNameLst>
                                          <p:attrName>style.visibility</p:attrName>
                                        </p:attrNameLst>
                                      </p:cBhvr>
                                      <p:to>
                                        <p:strVal val="visible"/>
                                      </p:to>
                                    </p:set>
                                    <p:animEffect filter="fade" transition="in">
                                      <p:cBhvr>
                                        <p:cTn dur="1000"/>
                                        <p:tgtEl>
                                          <p:spTgt spid="303">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84ee24f813_0_76"/>
          <p:cNvSpPr txBox="1"/>
          <p:nvPr>
            <p:ph type="title"/>
          </p:nvPr>
        </p:nvSpPr>
        <p:spPr>
          <a:xfrm>
            <a:off x="1381250" y="922668"/>
            <a:ext cx="3878400" cy="43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solidFill>
                  <a:schemeClr val="dk1"/>
                </a:solidFill>
              </a:rPr>
              <a:t>ML Core Concepts: Regression</a:t>
            </a:r>
            <a:endParaRPr/>
          </a:p>
        </p:txBody>
      </p:sp>
      <p:sp>
        <p:nvSpPr>
          <p:cNvPr id="310" name="Google Shape;310;g84ee24f813_0_76"/>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11" name="Google Shape;311;g84ee24f813_0_76"/>
          <p:cNvSpPr txBox="1"/>
          <p:nvPr/>
        </p:nvSpPr>
        <p:spPr>
          <a:xfrm>
            <a:off x="268950" y="1626325"/>
            <a:ext cx="5227800" cy="24480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But what if these relationships are </a:t>
            </a:r>
            <a:r>
              <a:rPr b="1" i="0" lang="en" sz="1400" u="none" cap="none" strike="noStrike">
                <a:solidFill>
                  <a:srgbClr val="000000"/>
                </a:solidFill>
              </a:rPr>
              <a:t>not linear</a:t>
            </a: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For instance, it may be that a model for determining a child’s height might look more like this: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just">
              <a:lnSpc>
                <a:spcPct val="10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Height = (1.3 * Age^2) / (sqrt(1.32 * Weight^3))</a:t>
            </a:r>
            <a:endParaRPr b="0" i="0" sz="14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If we had to fit a non-linear model for 3 variables, we need more powerful ML algorithms than a simple </a:t>
            </a:r>
            <a:r>
              <a:rPr b="0" i="1" lang="en" sz="1400" u="none" cap="none" strike="noStrike">
                <a:solidFill>
                  <a:srgbClr val="000000"/>
                </a:solidFill>
                <a:latin typeface="Arial"/>
                <a:ea typeface="Arial"/>
                <a:cs typeface="Arial"/>
                <a:sym typeface="Arial"/>
              </a:rPr>
              <a:t>linear</a:t>
            </a:r>
            <a:r>
              <a:rPr b="0" i="0" lang="en" sz="1400" u="none" cap="none" strike="noStrike">
                <a:solidFill>
                  <a:srgbClr val="000000"/>
                </a:solidFill>
                <a:latin typeface="Arial"/>
                <a:ea typeface="Arial"/>
                <a:cs typeface="Arial"/>
                <a:sym typeface="Arial"/>
              </a:rPr>
              <a:t> regression model.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2" name="Google Shape;312;g84ee24f813_0_76"/>
          <p:cNvPicPr preferRelativeResize="0"/>
          <p:nvPr/>
        </p:nvPicPr>
        <p:blipFill rotWithShape="1">
          <a:blip r:embed="rId3">
            <a:alphaModFix/>
          </a:blip>
          <a:srcRect b="0" l="0" r="0" t="0"/>
          <a:stretch/>
        </p:blipFill>
        <p:spPr>
          <a:xfrm>
            <a:off x="5695200" y="1434425"/>
            <a:ext cx="3296400" cy="302958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xEl>
                                              <p:pRg end="0" st="0"/>
                                            </p:txEl>
                                          </p:spTgt>
                                        </p:tgtEl>
                                        <p:attrNameLst>
                                          <p:attrName>style.visibility</p:attrName>
                                        </p:attrNameLst>
                                      </p:cBhvr>
                                      <p:to>
                                        <p:strVal val="visible"/>
                                      </p:to>
                                    </p:set>
                                    <p:animEffect filter="fade" transition="in">
                                      <p:cBhvr>
                                        <p:cTn dur="1000"/>
                                        <p:tgtEl>
                                          <p:spTgt spid="31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xEl>
                                              <p:pRg end="1" st="1"/>
                                            </p:txEl>
                                          </p:spTgt>
                                        </p:tgtEl>
                                        <p:attrNameLst>
                                          <p:attrName>style.visibility</p:attrName>
                                        </p:attrNameLst>
                                      </p:cBhvr>
                                      <p:to>
                                        <p:strVal val="visible"/>
                                      </p:to>
                                    </p:set>
                                    <p:animEffect filter="fade" transition="in">
                                      <p:cBhvr>
                                        <p:cTn dur="1000"/>
                                        <p:tgtEl>
                                          <p:spTgt spid="31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xEl>
                                              <p:pRg end="2" st="2"/>
                                            </p:txEl>
                                          </p:spTgt>
                                        </p:tgtEl>
                                        <p:attrNameLst>
                                          <p:attrName>style.visibility</p:attrName>
                                        </p:attrNameLst>
                                      </p:cBhvr>
                                      <p:to>
                                        <p:strVal val="visible"/>
                                      </p:to>
                                    </p:set>
                                    <p:animEffect filter="fade" transition="in">
                                      <p:cBhvr>
                                        <p:cTn dur="1000"/>
                                        <p:tgtEl>
                                          <p:spTgt spid="31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xEl>
                                              <p:pRg end="3" st="3"/>
                                            </p:txEl>
                                          </p:spTgt>
                                        </p:tgtEl>
                                        <p:attrNameLst>
                                          <p:attrName>style.visibility</p:attrName>
                                        </p:attrNameLst>
                                      </p:cBhvr>
                                      <p:to>
                                        <p:strVal val="visible"/>
                                      </p:to>
                                    </p:set>
                                    <p:animEffect filter="fade" transition="in">
                                      <p:cBhvr>
                                        <p:cTn dur="1000"/>
                                        <p:tgtEl>
                                          <p:spTgt spid="31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xEl>
                                              <p:pRg end="4" st="4"/>
                                            </p:txEl>
                                          </p:spTgt>
                                        </p:tgtEl>
                                        <p:attrNameLst>
                                          <p:attrName>style.visibility</p:attrName>
                                        </p:attrNameLst>
                                      </p:cBhvr>
                                      <p:to>
                                        <p:strVal val="visible"/>
                                      </p:to>
                                    </p:set>
                                    <p:animEffect filter="fade" transition="in">
                                      <p:cBhvr>
                                        <p:cTn dur="1000"/>
                                        <p:tgtEl>
                                          <p:spTgt spid="31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xEl>
                                              <p:pRg end="5" st="5"/>
                                            </p:txEl>
                                          </p:spTgt>
                                        </p:tgtEl>
                                        <p:attrNameLst>
                                          <p:attrName>style.visibility</p:attrName>
                                        </p:attrNameLst>
                                      </p:cBhvr>
                                      <p:to>
                                        <p:strVal val="visible"/>
                                      </p:to>
                                    </p:set>
                                    <p:animEffect filter="fade" transition="in">
                                      <p:cBhvr>
                                        <p:cTn dur="1000"/>
                                        <p:tgtEl>
                                          <p:spTgt spid="31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xEl>
                                              <p:pRg end="6" st="6"/>
                                            </p:txEl>
                                          </p:spTgt>
                                        </p:tgtEl>
                                        <p:attrNameLst>
                                          <p:attrName>style.visibility</p:attrName>
                                        </p:attrNameLst>
                                      </p:cBhvr>
                                      <p:to>
                                        <p:strVal val="visible"/>
                                      </p:to>
                                    </p:set>
                                    <p:animEffect filter="fade" transition="in">
                                      <p:cBhvr>
                                        <p:cTn dur="1000"/>
                                        <p:tgtEl>
                                          <p:spTgt spid="31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xEl>
                                              <p:pRg end="7" st="7"/>
                                            </p:txEl>
                                          </p:spTgt>
                                        </p:tgtEl>
                                        <p:attrNameLst>
                                          <p:attrName>style.visibility</p:attrName>
                                        </p:attrNameLst>
                                      </p:cBhvr>
                                      <p:to>
                                        <p:strVal val="visible"/>
                                      </p:to>
                                    </p:set>
                                    <p:animEffect filter="fade" transition="in">
                                      <p:cBhvr>
                                        <p:cTn dur="1000"/>
                                        <p:tgtEl>
                                          <p:spTgt spid="31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xEl>
                                              <p:pRg end="8" st="8"/>
                                            </p:txEl>
                                          </p:spTgt>
                                        </p:tgtEl>
                                        <p:attrNameLst>
                                          <p:attrName>style.visibility</p:attrName>
                                        </p:attrNameLst>
                                      </p:cBhvr>
                                      <p:to>
                                        <p:strVal val="visible"/>
                                      </p:to>
                                    </p:set>
                                    <p:animEffect filter="fade" transition="in">
                                      <p:cBhvr>
                                        <p:cTn dur="1000"/>
                                        <p:tgtEl>
                                          <p:spTgt spid="31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xEl>
                                              <p:pRg end="9" st="9"/>
                                            </p:txEl>
                                          </p:spTgt>
                                        </p:tgtEl>
                                        <p:attrNameLst>
                                          <p:attrName>style.visibility</p:attrName>
                                        </p:attrNameLst>
                                      </p:cBhvr>
                                      <p:to>
                                        <p:strVal val="visible"/>
                                      </p:to>
                                    </p:set>
                                    <p:animEffect filter="fade" transition="in">
                                      <p:cBhvr>
                                        <p:cTn dur="1000"/>
                                        <p:tgtEl>
                                          <p:spTgt spid="311">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g84ee24f813_0_90"/>
          <p:cNvSpPr txBox="1"/>
          <p:nvPr>
            <p:ph type="title"/>
          </p:nvPr>
        </p:nvSpPr>
        <p:spPr>
          <a:xfrm>
            <a:off x="1381250" y="922668"/>
            <a:ext cx="3878400" cy="43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solidFill>
                  <a:schemeClr val="dk1"/>
                </a:solidFill>
              </a:rPr>
              <a:t>ML Core Concepts: Regression</a:t>
            </a:r>
            <a:endParaRPr/>
          </a:p>
        </p:txBody>
      </p:sp>
      <p:sp>
        <p:nvSpPr>
          <p:cNvPr id="318" name="Google Shape;318;g84ee24f813_0_90"/>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19" name="Google Shape;319;g84ee24f813_0_90"/>
          <p:cNvSpPr txBox="1"/>
          <p:nvPr/>
        </p:nvSpPr>
        <p:spPr>
          <a:xfrm>
            <a:off x="748350" y="1475800"/>
            <a:ext cx="7400400" cy="35637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And how about if we want to predict the relationship between more than 3 variables? For instance, maybe we want to make a prediction for a child’s height based on the following variables: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just">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Gender;</a:t>
            </a:r>
            <a:endParaRPr b="0" i="0" sz="1400" u="none" cap="none" strike="noStrike">
              <a:solidFill>
                <a:srgbClr val="000000"/>
              </a:solidFill>
              <a:latin typeface="Arial"/>
              <a:ea typeface="Arial"/>
              <a:cs typeface="Arial"/>
              <a:sym typeface="Arial"/>
            </a:endParaRPr>
          </a:p>
          <a:p>
            <a:pPr indent="-317500" lvl="0" marL="457200" marR="0" rtl="0" algn="just">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Age;</a:t>
            </a:r>
            <a:endParaRPr b="0" i="0" sz="1400" u="none" cap="none" strike="noStrike">
              <a:solidFill>
                <a:srgbClr val="000000"/>
              </a:solidFill>
              <a:latin typeface="Arial"/>
              <a:ea typeface="Arial"/>
              <a:cs typeface="Arial"/>
              <a:sym typeface="Arial"/>
            </a:endParaRPr>
          </a:p>
          <a:p>
            <a:pPr indent="-317500" lvl="0" marL="457200" marR="0" rtl="0" algn="just">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Wealth of its parents;</a:t>
            </a:r>
            <a:endParaRPr b="0" i="0" sz="1400" u="none" cap="none" strike="noStrike">
              <a:solidFill>
                <a:srgbClr val="000000"/>
              </a:solidFill>
              <a:latin typeface="Arial"/>
              <a:ea typeface="Arial"/>
              <a:cs typeface="Arial"/>
              <a:sym typeface="Arial"/>
            </a:endParaRPr>
          </a:p>
          <a:p>
            <a:pPr indent="-317500" lvl="0" marL="457200" marR="0" rtl="0" algn="just">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Weight;</a:t>
            </a:r>
            <a:endParaRPr b="0" i="0" sz="1400" u="none" cap="none" strike="noStrike">
              <a:solidFill>
                <a:srgbClr val="000000"/>
              </a:solidFill>
              <a:latin typeface="Arial"/>
              <a:ea typeface="Arial"/>
              <a:cs typeface="Arial"/>
              <a:sym typeface="Arial"/>
            </a:endParaRPr>
          </a:p>
          <a:p>
            <a:pPr indent="-317500" lvl="0" marL="457200" marR="0" rtl="0" algn="just">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Scholing;</a:t>
            </a:r>
            <a:endParaRPr b="0" i="0" sz="1400" u="none" cap="none" strike="noStrike">
              <a:solidFill>
                <a:srgbClr val="000000"/>
              </a:solidFill>
              <a:latin typeface="Arial"/>
              <a:ea typeface="Arial"/>
              <a:cs typeface="Arial"/>
              <a:sym typeface="Arial"/>
            </a:endParaRPr>
          </a:p>
          <a:p>
            <a:pPr indent="-317500" lvl="0" marL="457200" marR="0" rtl="0" algn="just">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Medication;</a:t>
            </a:r>
            <a:endParaRPr b="0" i="0" sz="1400" u="none" cap="none" strike="noStrike">
              <a:solidFill>
                <a:srgbClr val="000000"/>
              </a:solidFill>
              <a:latin typeface="Arial"/>
              <a:ea typeface="Arial"/>
              <a:cs typeface="Arial"/>
              <a:sym typeface="Arial"/>
            </a:endParaRPr>
          </a:p>
          <a:p>
            <a:pPr indent="-317500" lvl="0" marL="457200" marR="0" rtl="0" algn="just">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Number of friendships;</a:t>
            </a:r>
            <a:endParaRPr b="0" i="0" sz="1400" u="none" cap="none" strike="noStrike">
              <a:solidFill>
                <a:srgbClr val="000000"/>
              </a:solidFill>
              <a:latin typeface="Arial"/>
              <a:ea typeface="Arial"/>
              <a:cs typeface="Arial"/>
              <a:sym typeface="Arial"/>
            </a:endParaRPr>
          </a:p>
          <a:p>
            <a:pPr indent="-317500" lvl="0" marL="457200" marR="0" rtl="0" algn="just">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Number of brothers or sisters;</a:t>
            </a:r>
            <a:endParaRPr b="0" i="0" sz="1400" u="none" cap="none" strike="noStrike">
              <a:solidFill>
                <a:srgbClr val="000000"/>
              </a:solidFill>
              <a:latin typeface="Arial"/>
              <a:ea typeface="Arial"/>
              <a:cs typeface="Arial"/>
              <a:sym typeface="Arial"/>
            </a:endParaRPr>
          </a:p>
          <a:p>
            <a:pPr indent="-317500" lvl="0" marL="457200" marR="0" rtl="0" algn="just">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Firstborn or not;</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In that case we definitely want a </a:t>
            </a:r>
            <a:r>
              <a:rPr b="1" i="1" lang="en" sz="1400" u="none" cap="none" strike="noStrike">
                <a:solidFill>
                  <a:srgbClr val="000000"/>
                </a:solidFill>
              </a:rPr>
              <a:t>more powerful algorithm</a:t>
            </a:r>
            <a:r>
              <a:rPr b="0" i="0" lang="en" sz="1400" u="none" cap="none" strike="noStrike">
                <a:solidFill>
                  <a:srgbClr val="000000"/>
                </a:solidFill>
                <a:latin typeface="Arial"/>
                <a:ea typeface="Arial"/>
                <a:cs typeface="Arial"/>
                <a:sym typeface="Arial"/>
              </a:rPr>
              <a:t> than a simple regression model.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xEl>
                                              <p:pRg end="0" st="0"/>
                                            </p:txEl>
                                          </p:spTgt>
                                        </p:tgtEl>
                                        <p:attrNameLst>
                                          <p:attrName>style.visibility</p:attrName>
                                        </p:attrNameLst>
                                      </p:cBhvr>
                                      <p:to>
                                        <p:strVal val="visible"/>
                                      </p:to>
                                    </p:set>
                                    <p:animEffect filter="fade" transition="in">
                                      <p:cBhvr>
                                        <p:cTn dur="1000"/>
                                        <p:tgtEl>
                                          <p:spTgt spid="3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xEl>
                                              <p:pRg end="1" st="1"/>
                                            </p:txEl>
                                          </p:spTgt>
                                        </p:tgtEl>
                                        <p:attrNameLst>
                                          <p:attrName>style.visibility</p:attrName>
                                        </p:attrNameLst>
                                      </p:cBhvr>
                                      <p:to>
                                        <p:strVal val="visible"/>
                                      </p:to>
                                    </p:set>
                                    <p:animEffect filter="fade" transition="in">
                                      <p:cBhvr>
                                        <p:cTn dur="1000"/>
                                        <p:tgtEl>
                                          <p:spTgt spid="3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xEl>
                                              <p:pRg end="2" st="2"/>
                                            </p:txEl>
                                          </p:spTgt>
                                        </p:tgtEl>
                                        <p:attrNameLst>
                                          <p:attrName>style.visibility</p:attrName>
                                        </p:attrNameLst>
                                      </p:cBhvr>
                                      <p:to>
                                        <p:strVal val="visible"/>
                                      </p:to>
                                    </p:set>
                                    <p:animEffect filter="fade" transition="in">
                                      <p:cBhvr>
                                        <p:cTn dur="1000"/>
                                        <p:tgtEl>
                                          <p:spTgt spid="31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xEl>
                                              <p:pRg end="3" st="3"/>
                                            </p:txEl>
                                          </p:spTgt>
                                        </p:tgtEl>
                                        <p:attrNameLst>
                                          <p:attrName>style.visibility</p:attrName>
                                        </p:attrNameLst>
                                      </p:cBhvr>
                                      <p:to>
                                        <p:strVal val="visible"/>
                                      </p:to>
                                    </p:set>
                                    <p:animEffect filter="fade" transition="in">
                                      <p:cBhvr>
                                        <p:cTn dur="1000"/>
                                        <p:tgtEl>
                                          <p:spTgt spid="31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xEl>
                                              <p:pRg end="4" st="4"/>
                                            </p:txEl>
                                          </p:spTgt>
                                        </p:tgtEl>
                                        <p:attrNameLst>
                                          <p:attrName>style.visibility</p:attrName>
                                        </p:attrNameLst>
                                      </p:cBhvr>
                                      <p:to>
                                        <p:strVal val="visible"/>
                                      </p:to>
                                    </p:set>
                                    <p:animEffect filter="fade" transition="in">
                                      <p:cBhvr>
                                        <p:cTn dur="1000"/>
                                        <p:tgtEl>
                                          <p:spTgt spid="31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xEl>
                                              <p:pRg end="5" st="5"/>
                                            </p:txEl>
                                          </p:spTgt>
                                        </p:tgtEl>
                                        <p:attrNameLst>
                                          <p:attrName>style.visibility</p:attrName>
                                        </p:attrNameLst>
                                      </p:cBhvr>
                                      <p:to>
                                        <p:strVal val="visible"/>
                                      </p:to>
                                    </p:set>
                                    <p:animEffect filter="fade" transition="in">
                                      <p:cBhvr>
                                        <p:cTn dur="1000"/>
                                        <p:tgtEl>
                                          <p:spTgt spid="31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xEl>
                                              <p:pRg end="6" st="6"/>
                                            </p:txEl>
                                          </p:spTgt>
                                        </p:tgtEl>
                                        <p:attrNameLst>
                                          <p:attrName>style.visibility</p:attrName>
                                        </p:attrNameLst>
                                      </p:cBhvr>
                                      <p:to>
                                        <p:strVal val="visible"/>
                                      </p:to>
                                    </p:set>
                                    <p:animEffect filter="fade" transition="in">
                                      <p:cBhvr>
                                        <p:cTn dur="1000"/>
                                        <p:tgtEl>
                                          <p:spTgt spid="31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xEl>
                                              <p:pRg end="7" st="7"/>
                                            </p:txEl>
                                          </p:spTgt>
                                        </p:tgtEl>
                                        <p:attrNameLst>
                                          <p:attrName>style.visibility</p:attrName>
                                        </p:attrNameLst>
                                      </p:cBhvr>
                                      <p:to>
                                        <p:strVal val="visible"/>
                                      </p:to>
                                    </p:set>
                                    <p:animEffect filter="fade" transition="in">
                                      <p:cBhvr>
                                        <p:cTn dur="1000"/>
                                        <p:tgtEl>
                                          <p:spTgt spid="31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xEl>
                                              <p:pRg end="8" st="8"/>
                                            </p:txEl>
                                          </p:spTgt>
                                        </p:tgtEl>
                                        <p:attrNameLst>
                                          <p:attrName>style.visibility</p:attrName>
                                        </p:attrNameLst>
                                      </p:cBhvr>
                                      <p:to>
                                        <p:strVal val="visible"/>
                                      </p:to>
                                    </p:set>
                                    <p:animEffect filter="fade" transition="in">
                                      <p:cBhvr>
                                        <p:cTn dur="1000"/>
                                        <p:tgtEl>
                                          <p:spTgt spid="31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xEl>
                                              <p:pRg end="9" st="9"/>
                                            </p:txEl>
                                          </p:spTgt>
                                        </p:tgtEl>
                                        <p:attrNameLst>
                                          <p:attrName>style.visibility</p:attrName>
                                        </p:attrNameLst>
                                      </p:cBhvr>
                                      <p:to>
                                        <p:strVal val="visible"/>
                                      </p:to>
                                    </p:set>
                                    <p:animEffect filter="fade" transition="in">
                                      <p:cBhvr>
                                        <p:cTn dur="1000"/>
                                        <p:tgtEl>
                                          <p:spTgt spid="319">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xEl>
                                              <p:pRg end="10" st="10"/>
                                            </p:txEl>
                                          </p:spTgt>
                                        </p:tgtEl>
                                        <p:attrNameLst>
                                          <p:attrName>style.visibility</p:attrName>
                                        </p:attrNameLst>
                                      </p:cBhvr>
                                      <p:to>
                                        <p:strVal val="visible"/>
                                      </p:to>
                                    </p:set>
                                    <p:animEffect filter="fade" transition="in">
                                      <p:cBhvr>
                                        <p:cTn dur="1000"/>
                                        <p:tgtEl>
                                          <p:spTgt spid="319">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xEl>
                                              <p:pRg end="11" st="11"/>
                                            </p:txEl>
                                          </p:spTgt>
                                        </p:tgtEl>
                                        <p:attrNameLst>
                                          <p:attrName>style.visibility</p:attrName>
                                        </p:attrNameLst>
                                      </p:cBhvr>
                                      <p:to>
                                        <p:strVal val="visible"/>
                                      </p:to>
                                    </p:set>
                                    <p:animEffect filter="fade" transition="in">
                                      <p:cBhvr>
                                        <p:cTn dur="1000"/>
                                        <p:tgtEl>
                                          <p:spTgt spid="319">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xEl>
                                              <p:pRg end="12" st="12"/>
                                            </p:txEl>
                                          </p:spTgt>
                                        </p:tgtEl>
                                        <p:attrNameLst>
                                          <p:attrName>style.visibility</p:attrName>
                                        </p:attrNameLst>
                                      </p:cBhvr>
                                      <p:to>
                                        <p:strVal val="visible"/>
                                      </p:to>
                                    </p:set>
                                    <p:animEffect filter="fade" transition="in">
                                      <p:cBhvr>
                                        <p:cTn dur="1000"/>
                                        <p:tgtEl>
                                          <p:spTgt spid="319">
                                            <p:txEl>
                                              <p:pRg end="12" st="1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g84ee24f813_0_98"/>
          <p:cNvSpPr txBox="1"/>
          <p:nvPr>
            <p:ph type="title"/>
          </p:nvPr>
        </p:nvSpPr>
        <p:spPr>
          <a:xfrm>
            <a:off x="1381250" y="922668"/>
            <a:ext cx="3878400" cy="43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solidFill>
                  <a:schemeClr val="dk1"/>
                </a:solidFill>
              </a:rPr>
              <a:t>ML Core Concepts: Regression</a:t>
            </a:r>
            <a:endParaRPr/>
          </a:p>
        </p:txBody>
      </p:sp>
      <p:sp>
        <p:nvSpPr>
          <p:cNvPr id="325" name="Google Shape;325;g84ee24f813_0_98"/>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26" name="Google Shape;326;g84ee24f813_0_98"/>
          <p:cNvSpPr txBox="1"/>
          <p:nvPr/>
        </p:nvSpPr>
        <p:spPr>
          <a:xfrm>
            <a:off x="691200" y="1618675"/>
            <a:ext cx="7400400" cy="17367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In those cases, making very accurate predictions is still possible. However it will be impossible to visualise these kinds of relationships. For this reason, ML is also criticised </a:t>
            </a:r>
            <a:r>
              <a:rPr lang="en"/>
              <a:t>for</a:t>
            </a:r>
            <a:r>
              <a:rPr b="0" i="0" lang="en" sz="1400" u="none" cap="none" strike="noStrike">
                <a:solidFill>
                  <a:srgbClr val="000000"/>
                </a:solidFill>
                <a:latin typeface="Arial"/>
                <a:ea typeface="Arial"/>
                <a:cs typeface="Arial"/>
                <a:sym typeface="Arial"/>
              </a:rPr>
              <a:t> being too much of a </a:t>
            </a:r>
            <a:r>
              <a:rPr b="1" i="1" lang="en" sz="1400" u="none" cap="none" strike="noStrike">
                <a:solidFill>
                  <a:srgbClr val="000000"/>
                </a:solidFill>
                <a:latin typeface="Arial"/>
                <a:ea typeface="Arial"/>
                <a:cs typeface="Arial"/>
                <a:sym typeface="Arial"/>
              </a:rPr>
              <a:t>black-box approach</a:t>
            </a:r>
            <a:r>
              <a:rPr b="0" i="0" lang="en"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7" name="Google Shape;327;g84ee24f813_0_98"/>
          <p:cNvPicPr preferRelativeResize="0"/>
          <p:nvPr/>
        </p:nvPicPr>
        <p:blipFill rotWithShape="1">
          <a:blip r:embed="rId3">
            <a:alphaModFix/>
          </a:blip>
          <a:srcRect b="0" l="0" r="0" t="0"/>
          <a:stretch/>
        </p:blipFill>
        <p:spPr>
          <a:xfrm>
            <a:off x="1962525" y="2833375"/>
            <a:ext cx="4857750" cy="2057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84ee24f813_0_84"/>
          <p:cNvSpPr txBox="1"/>
          <p:nvPr>
            <p:ph type="ctrTitle"/>
          </p:nvPr>
        </p:nvSpPr>
        <p:spPr>
          <a:xfrm>
            <a:off x="2008100" y="1566750"/>
            <a:ext cx="3964800" cy="2100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ML Core Concepts: Training and Testing</a:t>
            </a:r>
            <a:endParaRPr/>
          </a:p>
          <a:p>
            <a:pPr indent="0" lvl="0" marL="0" rtl="0" algn="l">
              <a:lnSpc>
                <a:spcPct val="100000"/>
              </a:lnSpc>
              <a:spcBef>
                <a:spcPts val="0"/>
              </a:spcBef>
              <a:spcAft>
                <a:spcPts val="0"/>
              </a:spcAft>
              <a:buSzPts val="3000"/>
              <a:buNone/>
            </a:pPr>
            <a:r>
              <a:t/>
            </a:r>
            <a:endParaRPr/>
          </a:p>
        </p:txBody>
      </p:sp>
      <p:sp>
        <p:nvSpPr>
          <p:cNvPr id="333" name="Google Shape;333;g84ee24f813_0_84"/>
          <p:cNvSpPr txBox="1"/>
          <p:nvPr/>
        </p:nvSpPr>
        <p:spPr>
          <a:xfrm>
            <a:off x="1133975" y="2291150"/>
            <a:ext cx="543900" cy="562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Lora"/>
                <a:ea typeface="Lora"/>
                <a:cs typeface="Lora"/>
                <a:sym typeface="Lora"/>
              </a:rPr>
              <a:t>5</a:t>
            </a:r>
            <a:endParaRPr b="0" i="0" sz="2400" u="none" cap="none" strike="noStrike">
              <a:solidFill>
                <a:schemeClr val="dk1"/>
              </a:solidFill>
              <a:latin typeface="Lora"/>
              <a:ea typeface="Lora"/>
              <a:cs typeface="Lora"/>
              <a:sym typeface="Lora"/>
            </a:endParaRPr>
          </a:p>
        </p:txBody>
      </p:sp>
      <p:sp>
        <p:nvSpPr>
          <p:cNvPr id="334" name="Google Shape;334;g84ee24f813_0_84"/>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g776a2abdbc_0_129"/>
          <p:cNvSpPr txBox="1"/>
          <p:nvPr>
            <p:ph type="title"/>
          </p:nvPr>
        </p:nvSpPr>
        <p:spPr>
          <a:xfrm>
            <a:off x="1381250" y="922668"/>
            <a:ext cx="3878400" cy="43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ML: Core Concepts Training and Testing</a:t>
            </a:r>
            <a:endParaRPr/>
          </a:p>
        </p:txBody>
      </p:sp>
      <p:sp>
        <p:nvSpPr>
          <p:cNvPr id="340" name="Google Shape;340;g776a2abdbc_0_129"/>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41" name="Google Shape;341;g776a2abdbc_0_129"/>
          <p:cNvSpPr txBox="1"/>
          <p:nvPr/>
        </p:nvSpPr>
        <p:spPr>
          <a:xfrm>
            <a:off x="561575" y="1543475"/>
            <a:ext cx="3538200" cy="30000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200"/>
              <a:buFont typeface="Arial"/>
              <a:buNone/>
            </a:pPr>
            <a:r>
              <a:t/>
            </a:r>
            <a:endParaRPr b="1" i="0" sz="1200" u="none" cap="none" strike="noStrike">
              <a:solidFill>
                <a:srgbClr val="313131"/>
              </a:solidFill>
              <a:highlight>
                <a:srgbClr val="FFFFFF"/>
              </a:highlight>
              <a:latin typeface="Arial"/>
              <a:ea typeface="Arial"/>
              <a:cs typeface="Arial"/>
              <a:sym typeface="Arial"/>
            </a:endParaRPr>
          </a:p>
        </p:txBody>
      </p:sp>
      <p:sp>
        <p:nvSpPr>
          <p:cNvPr id="342" name="Google Shape;342;g776a2abdbc_0_129"/>
          <p:cNvSpPr txBox="1"/>
          <p:nvPr/>
        </p:nvSpPr>
        <p:spPr>
          <a:xfrm>
            <a:off x="649050" y="1658200"/>
            <a:ext cx="7845900" cy="183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Training</a:t>
            </a:r>
            <a:r>
              <a:rPr b="0" i="0" lang="en" sz="1400" u="none" cap="none" strike="noStrike">
                <a:solidFill>
                  <a:srgbClr val="000000"/>
                </a:solidFill>
                <a:latin typeface="Arial"/>
                <a:ea typeface="Arial"/>
                <a:cs typeface="Arial"/>
                <a:sym typeface="Arial"/>
              </a:rPr>
              <a:t> is the process by which the algorithm learns the patterns in the data. The algorithm is exposed to historical data, called the </a:t>
            </a:r>
            <a:r>
              <a:rPr b="1" i="1" lang="en" sz="1400" u="none" cap="none" strike="noStrike">
                <a:solidFill>
                  <a:srgbClr val="000000"/>
                </a:solidFill>
                <a:latin typeface="Arial"/>
                <a:ea typeface="Arial"/>
                <a:cs typeface="Arial"/>
                <a:sym typeface="Arial"/>
              </a:rPr>
              <a:t>training set</a:t>
            </a:r>
            <a:r>
              <a:rPr b="0" i="0" lang="en" sz="1400" u="none" cap="none" strike="noStrike">
                <a:solidFill>
                  <a:srgbClr val="000000"/>
                </a:solidFill>
                <a:latin typeface="Arial"/>
                <a:ea typeface="Arial"/>
                <a:cs typeface="Arial"/>
                <a:sym typeface="Arial"/>
              </a:rPr>
              <a:t>, and the parameters of the particular algorithm are adjusted to best fit those particular data.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Prediction</a:t>
            </a:r>
            <a:r>
              <a:rPr b="0" i="0" lang="en" sz="1400" u="none" cap="none" strike="noStrike">
                <a:solidFill>
                  <a:srgbClr val="000000"/>
                </a:solidFill>
                <a:latin typeface="Arial"/>
                <a:ea typeface="Arial"/>
                <a:cs typeface="Arial"/>
                <a:sym typeface="Arial"/>
              </a:rPr>
              <a:t> is when this trained algorithm is exposed to new data and asked to predict the outcome.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xEl>
                                              <p:pRg end="0" st="0"/>
                                            </p:txEl>
                                          </p:spTgt>
                                        </p:tgtEl>
                                        <p:attrNameLst>
                                          <p:attrName>style.visibility</p:attrName>
                                        </p:attrNameLst>
                                      </p:cBhvr>
                                      <p:to>
                                        <p:strVal val="visible"/>
                                      </p:to>
                                    </p:set>
                                    <p:animEffect filter="fade" transition="in">
                                      <p:cBhvr>
                                        <p:cTn dur="1000"/>
                                        <p:tgtEl>
                                          <p:spTgt spid="34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xEl>
                                              <p:pRg end="1" st="1"/>
                                            </p:txEl>
                                          </p:spTgt>
                                        </p:tgtEl>
                                        <p:attrNameLst>
                                          <p:attrName>style.visibility</p:attrName>
                                        </p:attrNameLst>
                                      </p:cBhvr>
                                      <p:to>
                                        <p:strVal val="visible"/>
                                      </p:to>
                                    </p:set>
                                    <p:animEffect filter="fade" transition="in">
                                      <p:cBhvr>
                                        <p:cTn dur="1000"/>
                                        <p:tgtEl>
                                          <p:spTgt spid="34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xEl>
                                              <p:pRg end="2" st="2"/>
                                            </p:txEl>
                                          </p:spTgt>
                                        </p:tgtEl>
                                        <p:attrNameLst>
                                          <p:attrName>style.visibility</p:attrName>
                                        </p:attrNameLst>
                                      </p:cBhvr>
                                      <p:to>
                                        <p:strVal val="visible"/>
                                      </p:to>
                                    </p:set>
                                    <p:animEffect filter="fade" transition="in">
                                      <p:cBhvr>
                                        <p:cTn dur="1000"/>
                                        <p:tgtEl>
                                          <p:spTgt spid="34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xEl>
                                              <p:pRg end="3" st="3"/>
                                            </p:txEl>
                                          </p:spTgt>
                                        </p:tgtEl>
                                        <p:attrNameLst>
                                          <p:attrName>style.visibility</p:attrName>
                                        </p:attrNameLst>
                                      </p:cBhvr>
                                      <p:to>
                                        <p:strVal val="visible"/>
                                      </p:to>
                                    </p:set>
                                    <p:animEffect filter="fade" transition="in">
                                      <p:cBhvr>
                                        <p:cTn dur="1000"/>
                                        <p:tgtEl>
                                          <p:spTgt spid="34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xEl>
                                              <p:pRg end="4" st="4"/>
                                            </p:txEl>
                                          </p:spTgt>
                                        </p:tgtEl>
                                        <p:attrNameLst>
                                          <p:attrName>style.visibility</p:attrName>
                                        </p:attrNameLst>
                                      </p:cBhvr>
                                      <p:to>
                                        <p:strVal val="visible"/>
                                      </p:to>
                                    </p:set>
                                    <p:animEffect filter="fade" transition="in">
                                      <p:cBhvr>
                                        <p:cTn dur="1000"/>
                                        <p:tgtEl>
                                          <p:spTgt spid="34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g70d3275c36_0_0"/>
          <p:cNvSpPr txBox="1"/>
          <p:nvPr>
            <p:ph type="ctrTitle"/>
          </p:nvPr>
        </p:nvSpPr>
        <p:spPr>
          <a:xfrm>
            <a:off x="2015775" y="1579400"/>
            <a:ext cx="3787800" cy="1985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Definitions, definitions and more definitions</a:t>
            </a:r>
            <a:endParaRPr/>
          </a:p>
          <a:p>
            <a:pPr indent="0" lvl="0" marL="0" rtl="0" algn="l">
              <a:lnSpc>
                <a:spcPct val="100000"/>
              </a:lnSpc>
              <a:spcBef>
                <a:spcPts val="0"/>
              </a:spcBef>
              <a:spcAft>
                <a:spcPts val="0"/>
              </a:spcAft>
              <a:buSzPts val="3000"/>
              <a:buNone/>
            </a:pPr>
            <a:r>
              <a:t/>
            </a:r>
            <a:endParaRPr/>
          </a:p>
        </p:txBody>
      </p:sp>
      <p:sp>
        <p:nvSpPr>
          <p:cNvPr id="96" name="Google Shape;96;g70d3275c36_0_0"/>
          <p:cNvSpPr txBox="1"/>
          <p:nvPr/>
        </p:nvSpPr>
        <p:spPr>
          <a:xfrm>
            <a:off x="1133975" y="2291150"/>
            <a:ext cx="543900" cy="562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Lora"/>
                <a:ea typeface="Lora"/>
                <a:cs typeface="Lora"/>
                <a:sym typeface="Lora"/>
              </a:rPr>
              <a:t>1</a:t>
            </a:r>
            <a:endParaRPr b="0" i="0" sz="2400" u="none" cap="none" strike="noStrike">
              <a:solidFill>
                <a:srgbClr val="000000"/>
              </a:solidFill>
              <a:latin typeface="Lora"/>
              <a:ea typeface="Lora"/>
              <a:cs typeface="Lora"/>
              <a:sym typeface="Lora"/>
            </a:endParaRPr>
          </a:p>
        </p:txBody>
      </p:sp>
      <p:sp>
        <p:nvSpPr>
          <p:cNvPr id="97" name="Google Shape;97;g70d3275c36_0_0"/>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g84ee24f813_0_376"/>
          <p:cNvSpPr txBox="1"/>
          <p:nvPr>
            <p:ph type="title"/>
          </p:nvPr>
        </p:nvSpPr>
        <p:spPr>
          <a:xfrm>
            <a:off x="1381250" y="922668"/>
            <a:ext cx="3878400" cy="43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solidFill>
                  <a:schemeClr val="dk1"/>
                </a:solidFill>
              </a:rPr>
              <a:t>ML: Core Concepts Training and Testing</a:t>
            </a:r>
            <a:endParaRPr>
              <a:solidFill>
                <a:schemeClr val="dk1"/>
              </a:solidFill>
            </a:endParaRPr>
          </a:p>
        </p:txBody>
      </p:sp>
      <p:sp>
        <p:nvSpPr>
          <p:cNvPr id="348" name="Google Shape;348;g84ee24f813_0_376"/>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cxnSp>
        <p:nvCxnSpPr>
          <p:cNvPr id="349" name="Google Shape;349;g84ee24f813_0_376"/>
          <p:cNvCxnSpPr/>
          <p:nvPr/>
        </p:nvCxnSpPr>
        <p:spPr>
          <a:xfrm>
            <a:off x="1328475" y="2662388"/>
            <a:ext cx="15300" cy="1665900"/>
          </a:xfrm>
          <a:prstGeom prst="straightConnector1">
            <a:avLst/>
          </a:prstGeom>
          <a:noFill/>
          <a:ln cap="flat" cmpd="sng" w="9525">
            <a:solidFill>
              <a:schemeClr val="dk2"/>
            </a:solidFill>
            <a:prstDash val="solid"/>
            <a:round/>
            <a:headEnd len="sm" w="sm" type="none"/>
            <a:tailEnd len="sm" w="sm" type="none"/>
          </a:ln>
        </p:spPr>
      </p:cxnSp>
      <p:cxnSp>
        <p:nvCxnSpPr>
          <p:cNvPr id="350" name="Google Shape;350;g84ee24f813_0_376"/>
          <p:cNvCxnSpPr/>
          <p:nvPr/>
        </p:nvCxnSpPr>
        <p:spPr>
          <a:xfrm flipH="1" rot="10800000">
            <a:off x="1359175" y="4312838"/>
            <a:ext cx="2011200" cy="23100"/>
          </a:xfrm>
          <a:prstGeom prst="straightConnector1">
            <a:avLst/>
          </a:prstGeom>
          <a:noFill/>
          <a:ln cap="flat" cmpd="sng" w="9525">
            <a:solidFill>
              <a:schemeClr val="dk2"/>
            </a:solidFill>
            <a:prstDash val="solid"/>
            <a:round/>
            <a:headEnd len="sm" w="sm" type="none"/>
            <a:tailEnd len="sm" w="sm" type="none"/>
          </a:ln>
        </p:spPr>
      </p:cxnSp>
      <p:sp>
        <p:nvSpPr>
          <p:cNvPr id="351" name="Google Shape;351;g84ee24f813_0_376"/>
          <p:cNvSpPr txBox="1"/>
          <p:nvPr/>
        </p:nvSpPr>
        <p:spPr>
          <a:xfrm rot="-5400000">
            <a:off x="430275" y="3015513"/>
            <a:ext cx="1527600" cy="54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Quattrocento Sans"/>
                <a:ea typeface="Quattrocento Sans"/>
                <a:cs typeface="Quattrocento Sans"/>
                <a:sym typeface="Quattrocento Sans"/>
              </a:rPr>
              <a:t>Height</a:t>
            </a:r>
            <a:endParaRPr b="0" i="0" sz="1400" u="none" cap="none" strike="noStrike">
              <a:solidFill>
                <a:srgbClr val="000000"/>
              </a:solidFill>
              <a:latin typeface="Quattrocento Sans"/>
              <a:ea typeface="Quattrocento Sans"/>
              <a:cs typeface="Quattrocento Sans"/>
              <a:sym typeface="Quattrocento Sans"/>
            </a:endParaRPr>
          </a:p>
        </p:txBody>
      </p:sp>
      <p:sp>
        <p:nvSpPr>
          <p:cNvPr id="352" name="Google Shape;352;g84ee24f813_0_376"/>
          <p:cNvSpPr txBox="1"/>
          <p:nvPr/>
        </p:nvSpPr>
        <p:spPr>
          <a:xfrm>
            <a:off x="1980775" y="4289738"/>
            <a:ext cx="1389600" cy="43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Quattrocento Sans"/>
                <a:ea typeface="Quattrocento Sans"/>
                <a:cs typeface="Quattrocento Sans"/>
                <a:sym typeface="Quattrocento Sans"/>
              </a:rPr>
              <a:t>Age</a:t>
            </a:r>
            <a:endParaRPr b="0" i="0" sz="1400" u="none" cap="none" strike="noStrike">
              <a:solidFill>
                <a:srgbClr val="000000"/>
              </a:solidFill>
              <a:latin typeface="Quattrocento Sans"/>
              <a:ea typeface="Quattrocento Sans"/>
              <a:cs typeface="Quattrocento Sans"/>
              <a:sym typeface="Quattrocento Sans"/>
            </a:endParaRPr>
          </a:p>
        </p:txBody>
      </p:sp>
      <p:sp>
        <p:nvSpPr>
          <p:cNvPr id="353" name="Google Shape;353;g84ee24f813_0_376"/>
          <p:cNvSpPr/>
          <p:nvPr/>
        </p:nvSpPr>
        <p:spPr>
          <a:xfrm>
            <a:off x="1919600" y="3836938"/>
            <a:ext cx="61500" cy="55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g84ee24f813_0_376"/>
          <p:cNvSpPr/>
          <p:nvPr/>
        </p:nvSpPr>
        <p:spPr>
          <a:xfrm>
            <a:off x="2125725" y="3609338"/>
            <a:ext cx="61500" cy="55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g84ee24f813_0_376"/>
          <p:cNvSpPr/>
          <p:nvPr/>
        </p:nvSpPr>
        <p:spPr>
          <a:xfrm>
            <a:off x="2377925" y="3642738"/>
            <a:ext cx="61500" cy="55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g84ee24f813_0_376"/>
          <p:cNvSpPr/>
          <p:nvPr/>
        </p:nvSpPr>
        <p:spPr>
          <a:xfrm>
            <a:off x="2530325" y="3452288"/>
            <a:ext cx="61500" cy="55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g84ee24f813_0_376"/>
          <p:cNvSpPr/>
          <p:nvPr/>
        </p:nvSpPr>
        <p:spPr>
          <a:xfrm>
            <a:off x="2720825" y="3228388"/>
            <a:ext cx="61500" cy="55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g84ee24f813_0_376"/>
          <p:cNvSpPr/>
          <p:nvPr/>
        </p:nvSpPr>
        <p:spPr>
          <a:xfrm>
            <a:off x="1720700" y="3966588"/>
            <a:ext cx="61500" cy="55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g84ee24f813_0_376"/>
          <p:cNvSpPr/>
          <p:nvPr/>
        </p:nvSpPr>
        <p:spPr>
          <a:xfrm>
            <a:off x="2806550" y="2952188"/>
            <a:ext cx="61500" cy="55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60" name="Google Shape;360;g84ee24f813_0_376"/>
          <p:cNvCxnSpPr/>
          <p:nvPr/>
        </p:nvCxnSpPr>
        <p:spPr>
          <a:xfrm flipH="1" rot="10800000">
            <a:off x="1362375" y="2852450"/>
            <a:ext cx="1914600" cy="1285800"/>
          </a:xfrm>
          <a:prstGeom prst="straightConnector1">
            <a:avLst/>
          </a:prstGeom>
          <a:noFill/>
          <a:ln cap="flat" cmpd="sng" w="9525">
            <a:solidFill>
              <a:srgbClr val="0000FF"/>
            </a:solidFill>
            <a:prstDash val="solid"/>
            <a:round/>
            <a:headEnd len="sm" w="sm" type="none"/>
            <a:tailEnd len="sm" w="sm" type="none"/>
          </a:ln>
        </p:spPr>
      </p:cxnSp>
      <p:cxnSp>
        <p:nvCxnSpPr>
          <p:cNvPr id="361" name="Google Shape;361;g84ee24f813_0_376"/>
          <p:cNvCxnSpPr/>
          <p:nvPr/>
        </p:nvCxnSpPr>
        <p:spPr>
          <a:xfrm>
            <a:off x="6205275" y="2536750"/>
            <a:ext cx="15300" cy="1665900"/>
          </a:xfrm>
          <a:prstGeom prst="straightConnector1">
            <a:avLst/>
          </a:prstGeom>
          <a:noFill/>
          <a:ln cap="flat" cmpd="sng" w="9525">
            <a:solidFill>
              <a:schemeClr val="dk2"/>
            </a:solidFill>
            <a:prstDash val="solid"/>
            <a:round/>
            <a:headEnd len="sm" w="sm" type="none"/>
            <a:tailEnd len="sm" w="sm" type="none"/>
          </a:ln>
        </p:spPr>
      </p:cxnSp>
      <p:cxnSp>
        <p:nvCxnSpPr>
          <p:cNvPr id="362" name="Google Shape;362;g84ee24f813_0_376"/>
          <p:cNvCxnSpPr/>
          <p:nvPr/>
        </p:nvCxnSpPr>
        <p:spPr>
          <a:xfrm flipH="1" rot="10800000">
            <a:off x="6235975" y="4187200"/>
            <a:ext cx="2011200" cy="23100"/>
          </a:xfrm>
          <a:prstGeom prst="straightConnector1">
            <a:avLst/>
          </a:prstGeom>
          <a:noFill/>
          <a:ln cap="flat" cmpd="sng" w="9525">
            <a:solidFill>
              <a:schemeClr val="dk2"/>
            </a:solidFill>
            <a:prstDash val="solid"/>
            <a:round/>
            <a:headEnd len="sm" w="sm" type="none"/>
            <a:tailEnd len="sm" w="sm" type="none"/>
          </a:ln>
        </p:spPr>
      </p:cxnSp>
      <p:sp>
        <p:nvSpPr>
          <p:cNvPr id="363" name="Google Shape;363;g84ee24f813_0_376"/>
          <p:cNvSpPr txBox="1"/>
          <p:nvPr/>
        </p:nvSpPr>
        <p:spPr>
          <a:xfrm rot="-5400000">
            <a:off x="5307075" y="2889875"/>
            <a:ext cx="1527600" cy="54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Quattrocento Sans"/>
                <a:ea typeface="Quattrocento Sans"/>
                <a:cs typeface="Quattrocento Sans"/>
                <a:sym typeface="Quattrocento Sans"/>
              </a:rPr>
              <a:t>Height</a:t>
            </a:r>
            <a:endParaRPr b="0" i="0" sz="1400" u="none" cap="none" strike="noStrike">
              <a:solidFill>
                <a:srgbClr val="000000"/>
              </a:solidFill>
              <a:latin typeface="Quattrocento Sans"/>
              <a:ea typeface="Quattrocento Sans"/>
              <a:cs typeface="Quattrocento Sans"/>
              <a:sym typeface="Quattrocento Sans"/>
            </a:endParaRPr>
          </a:p>
        </p:txBody>
      </p:sp>
      <p:sp>
        <p:nvSpPr>
          <p:cNvPr id="364" name="Google Shape;364;g84ee24f813_0_376"/>
          <p:cNvSpPr txBox="1"/>
          <p:nvPr/>
        </p:nvSpPr>
        <p:spPr>
          <a:xfrm>
            <a:off x="6857575" y="4164100"/>
            <a:ext cx="1389600" cy="43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Quattrocento Sans"/>
                <a:ea typeface="Quattrocento Sans"/>
                <a:cs typeface="Quattrocento Sans"/>
                <a:sym typeface="Quattrocento Sans"/>
              </a:rPr>
              <a:t>Age</a:t>
            </a:r>
            <a:endParaRPr b="0" i="0" sz="1400" u="none" cap="none" strike="noStrike">
              <a:solidFill>
                <a:srgbClr val="000000"/>
              </a:solidFill>
              <a:latin typeface="Quattrocento Sans"/>
              <a:ea typeface="Quattrocento Sans"/>
              <a:cs typeface="Quattrocento Sans"/>
              <a:sym typeface="Quattrocento Sans"/>
            </a:endParaRPr>
          </a:p>
        </p:txBody>
      </p:sp>
      <p:sp>
        <p:nvSpPr>
          <p:cNvPr id="365" name="Google Shape;365;g84ee24f813_0_376"/>
          <p:cNvSpPr/>
          <p:nvPr/>
        </p:nvSpPr>
        <p:spPr>
          <a:xfrm>
            <a:off x="6796400" y="3711300"/>
            <a:ext cx="61500" cy="55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g84ee24f813_0_376"/>
          <p:cNvSpPr/>
          <p:nvPr/>
        </p:nvSpPr>
        <p:spPr>
          <a:xfrm>
            <a:off x="7002525" y="3483700"/>
            <a:ext cx="61500" cy="55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g84ee24f813_0_376"/>
          <p:cNvSpPr/>
          <p:nvPr/>
        </p:nvSpPr>
        <p:spPr>
          <a:xfrm>
            <a:off x="7254725" y="3517100"/>
            <a:ext cx="61500" cy="55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g84ee24f813_0_376"/>
          <p:cNvSpPr/>
          <p:nvPr/>
        </p:nvSpPr>
        <p:spPr>
          <a:xfrm>
            <a:off x="7407125" y="3326650"/>
            <a:ext cx="61500" cy="55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g84ee24f813_0_376"/>
          <p:cNvSpPr/>
          <p:nvPr/>
        </p:nvSpPr>
        <p:spPr>
          <a:xfrm>
            <a:off x="7597625" y="3102750"/>
            <a:ext cx="61500" cy="55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g84ee24f813_0_376"/>
          <p:cNvSpPr/>
          <p:nvPr/>
        </p:nvSpPr>
        <p:spPr>
          <a:xfrm>
            <a:off x="6597500" y="3840950"/>
            <a:ext cx="61500" cy="55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g84ee24f813_0_376"/>
          <p:cNvSpPr/>
          <p:nvPr/>
        </p:nvSpPr>
        <p:spPr>
          <a:xfrm>
            <a:off x="7683350" y="2826550"/>
            <a:ext cx="61500" cy="55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72" name="Google Shape;372;g84ee24f813_0_376"/>
          <p:cNvCxnSpPr/>
          <p:nvPr/>
        </p:nvCxnSpPr>
        <p:spPr>
          <a:xfrm flipH="1" rot="10800000">
            <a:off x="6239150" y="2730638"/>
            <a:ext cx="1914600" cy="1285800"/>
          </a:xfrm>
          <a:prstGeom prst="straightConnector1">
            <a:avLst/>
          </a:prstGeom>
          <a:noFill/>
          <a:ln cap="flat" cmpd="sng" w="9525">
            <a:solidFill>
              <a:srgbClr val="0000FF"/>
            </a:solidFill>
            <a:prstDash val="solid"/>
            <a:round/>
            <a:headEnd len="sm" w="sm" type="none"/>
            <a:tailEnd len="sm" w="sm" type="none"/>
          </a:ln>
        </p:spPr>
      </p:cxnSp>
      <p:sp>
        <p:nvSpPr>
          <p:cNvPr id="373" name="Google Shape;373;g84ee24f813_0_376"/>
          <p:cNvSpPr/>
          <p:nvPr/>
        </p:nvSpPr>
        <p:spPr>
          <a:xfrm>
            <a:off x="6876200" y="3553925"/>
            <a:ext cx="61500" cy="55200"/>
          </a:xfrm>
          <a:prstGeom prst="flowChartConnector">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74" name="Google Shape;374;g84ee24f813_0_376"/>
          <p:cNvCxnSpPr>
            <a:endCxn id="373" idx="4"/>
          </p:cNvCxnSpPr>
          <p:nvPr/>
        </p:nvCxnSpPr>
        <p:spPr>
          <a:xfrm rot="10800000">
            <a:off x="6906950" y="3609125"/>
            <a:ext cx="4500" cy="590400"/>
          </a:xfrm>
          <a:prstGeom prst="straightConnector1">
            <a:avLst/>
          </a:prstGeom>
          <a:noFill/>
          <a:ln cap="flat" cmpd="sng" w="9525">
            <a:solidFill>
              <a:schemeClr val="dk2"/>
            </a:solidFill>
            <a:prstDash val="dot"/>
            <a:round/>
            <a:headEnd len="sm" w="sm" type="none"/>
            <a:tailEnd len="sm" w="sm" type="none"/>
          </a:ln>
        </p:spPr>
      </p:cxnSp>
      <p:sp>
        <p:nvSpPr>
          <p:cNvPr id="375" name="Google Shape;375;g84ee24f813_0_376"/>
          <p:cNvSpPr/>
          <p:nvPr/>
        </p:nvSpPr>
        <p:spPr>
          <a:xfrm>
            <a:off x="7900150" y="2860975"/>
            <a:ext cx="61500" cy="55200"/>
          </a:xfrm>
          <a:prstGeom prst="flowChartConnector">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76" name="Google Shape;376;g84ee24f813_0_376"/>
          <p:cNvCxnSpPr/>
          <p:nvPr/>
        </p:nvCxnSpPr>
        <p:spPr>
          <a:xfrm rot="10800000">
            <a:off x="7928700" y="2916225"/>
            <a:ext cx="3300" cy="1272600"/>
          </a:xfrm>
          <a:prstGeom prst="straightConnector1">
            <a:avLst/>
          </a:prstGeom>
          <a:noFill/>
          <a:ln cap="flat" cmpd="sng" w="9525">
            <a:solidFill>
              <a:schemeClr val="dk2"/>
            </a:solidFill>
            <a:prstDash val="dot"/>
            <a:round/>
            <a:headEnd len="sm" w="sm" type="none"/>
            <a:tailEnd len="sm" w="sm" type="none"/>
          </a:ln>
        </p:spPr>
      </p:cxnSp>
      <p:sp>
        <p:nvSpPr>
          <p:cNvPr id="377" name="Google Shape;377;g84ee24f813_0_376"/>
          <p:cNvSpPr txBox="1"/>
          <p:nvPr/>
        </p:nvSpPr>
        <p:spPr>
          <a:xfrm>
            <a:off x="6763050" y="4118575"/>
            <a:ext cx="338100" cy="24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Quattrocento Sans"/>
                <a:ea typeface="Quattrocento Sans"/>
                <a:cs typeface="Quattrocento Sans"/>
                <a:sym typeface="Quattrocento Sans"/>
              </a:rPr>
              <a:t>4.5</a:t>
            </a:r>
            <a:endParaRPr b="0" i="0" sz="700" u="none" cap="none" strike="noStrike">
              <a:solidFill>
                <a:srgbClr val="000000"/>
              </a:solidFill>
              <a:latin typeface="Quattrocento Sans"/>
              <a:ea typeface="Quattrocento Sans"/>
              <a:cs typeface="Quattrocento Sans"/>
              <a:sym typeface="Quattrocento Sans"/>
            </a:endParaRPr>
          </a:p>
        </p:txBody>
      </p:sp>
      <p:sp>
        <p:nvSpPr>
          <p:cNvPr id="378" name="Google Shape;378;g84ee24f813_0_376"/>
          <p:cNvSpPr txBox="1"/>
          <p:nvPr/>
        </p:nvSpPr>
        <p:spPr>
          <a:xfrm>
            <a:off x="7725800" y="4108350"/>
            <a:ext cx="338100" cy="24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Quattrocento Sans"/>
                <a:ea typeface="Quattrocento Sans"/>
                <a:cs typeface="Quattrocento Sans"/>
                <a:sym typeface="Quattrocento Sans"/>
              </a:rPr>
              <a:t>     17</a:t>
            </a:r>
            <a:endParaRPr b="0" i="0" sz="600" u="none" cap="none" strike="noStrike">
              <a:solidFill>
                <a:srgbClr val="000000"/>
              </a:solidFill>
              <a:latin typeface="Quattrocento Sans"/>
              <a:ea typeface="Quattrocento Sans"/>
              <a:cs typeface="Quattrocento Sans"/>
              <a:sym typeface="Quattrocento Sans"/>
            </a:endParaRPr>
          </a:p>
        </p:txBody>
      </p:sp>
      <p:cxnSp>
        <p:nvCxnSpPr>
          <p:cNvPr id="379" name="Google Shape;379;g84ee24f813_0_376"/>
          <p:cNvCxnSpPr/>
          <p:nvPr/>
        </p:nvCxnSpPr>
        <p:spPr>
          <a:xfrm flipH="1" rot="10800000">
            <a:off x="1387675" y="3059975"/>
            <a:ext cx="1800300" cy="1200300"/>
          </a:xfrm>
          <a:prstGeom prst="straightConnector1">
            <a:avLst/>
          </a:prstGeom>
          <a:noFill/>
          <a:ln cap="flat" cmpd="sng" w="9525">
            <a:solidFill>
              <a:srgbClr val="FF00FF"/>
            </a:solidFill>
            <a:prstDash val="solid"/>
            <a:round/>
            <a:headEnd len="sm" w="sm" type="none"/>
            <a:tailEnd len="sm" w="sm" type="none"/>
          </a:ln>
        </p:spPr>
      </p:cxnSp>
      <p:cxnSp>
        <p:nvCxnSpPr>
          <p:cNvPr id="380" name="Google Shape;380;g84ee24f813_0_376"/>
          <p:cNvCxnSpPr/>
          <p:nvPr/>
        </p:nvCxnSpPr>
        <p:spPr>
          <a:xfrm flipH="1" rot="10800000">
            <a:off x="1362375" y="2492875"/>
            <a:ext cx="1914600" cy="1333500"/>
          </a:xfrm>
          <a:prstGeom prst="straightConnector1">
            <a:avLst/>
          </a:prstGeom>
          <a:noFill/>
          <a:ln cap="flat" cmpd="sng" w="9525">
            <a:solidFill>
              <a:srgbClr val="00FF00"/>
            </a:solidFill>
            <a:prstDash val="solid"/>
            <a:round/>
            <a:headEnd len="sm" w="sm" type="none"/>
            <a:tailEnd len="sm" w="sm" type="none"/>
          </a:ln>
        </p:spPr>
      </p:cxnSp>
      <p:cxnSp>
        <p:nvCxnSpPr>
          <p:cNvPr id="381" name="Google Shape;381;g84ee24f813_0_376"/>
          <p:cNvCxnSpPr/>
          <p:nvPr/>
        </p:nvCxnSpPr>
        <p:spPr>
          <a:xfrm flipH="1" rot="10800000">
            <a:off x="1359175" y="2752575"/>
            <a:ext cx="1857300" cy="1266900"/>
          </a:xfrm>
          <a:prstGeom prst="straightConnector1">
            <a:avLst/>
          </a:prstGeom>
          <a:noFill/>
          <a:ln cap="flat" cmpd="sng" w="9525">
            <a:solidFill>
              <a:srgbClr val="FF0000"/>
            </a:solidFill>
            <a:prstDash val="solid"/>
            <a:round/>
            <a:headEnd len="sm" w="sm" type="none"/>
            <a:tailEnd len="sm" w="sm" type="none"/>
          </a:ln>
        </p:spPr>
      </p:cxnSp>
      <p:cxnSp>
        <p:nvCxnSpPr>
          <p:cNvPr id="382" name="Google Shape;382;g84ee24f813_0_376"/>
          <p:cNvCxnSpPr/>
          <p:nvPr/>
        </p:nvCxnSpPr>
        <p:spPr>
          <a:xfrm flipH="1" rot="10800000">
            <a:off x="3499338" y="3273825"/>
            <a:ext cx="2076600" cy="28500"/>
          </a:xfrm>
          <a:prstGeom prst="straightConnector1">
            <a:avLst/>
          </a:prstGeom>
          <a:noFill/>
          <a:ln cap="flat" cmpd="sng" w="28575">
            <a:solidFill>
              <a:schemeClr val="dk2"/>
            </a:solidFill>
            <a:prstDash val="solid"/>
            <a:round/>
            <a:headEnd len="sm" w="sm" type="none"/>
            <a:tailEnd len="med" w="med" type="triangle"/>
          </a:ln>
        </p:spPr>
      </p:cxnSp>
      <p:sp>
        <p:nvSpPr>
          <p:cNvPr id="383" name="Google Shape;383;g84ee24f813_0_376"/>
          <p:cNvSpPr txBox="1"/>
          <p:nvPr/>
        </p:nvSpPr>
        <p:spPr>
          <a:xfrm>
            <a:off x="1663325" y="1673500"/>
            <a:ext cx="1965900" cy="80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Quattrocento Sans"/>
                <a:ea typeface="Quattrocento Sans"/>
                <a:cs typeface="Quattrocento Sans"/>
                <a:sym typeface="Quattrocento Sans"/>
              </a:rPr>
              <a:t>Training (best model given training data)</a:t>
            </a:r>
            <a:endParaRPr b="0" i="0" sz="1400" u="none" cap="none" strike="noStrike">
              <a:solidFill>
                <a:srgbClr val="000000"/>
              </a:solidFill>
              <a:latin typeface="Quattrocento Sans"/>
              <a:ea typeface="Quattrocento Sans"/>
              <a:cs typeface="Quattrocento Sans"/>
              <a:sym typeface="Quattrocento Sans"/>
            </a:endParaRPr>
          </a:p>
        </p:txBody>
      </p:sp>
      <p:sp>
        <p:nvSpPr>
          <p:cNvPr id="384" name="Google Shape;384;g84ee24f813_0_376"/>
          <p:cNvSpPr txBox="1"/>
          <p:nvPr/>
        </p:nvSpPr>
        <p:spPr>
          <a:xfrm>
            <a:off x="6629675" y="1702878"/>
            <a:ext cx="1616400" cy="80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Quattrocento Sans"/>
                <a:ea typeface="Quattrocento Sans"/>
                <a:cs typeface="Quattrocento Sans"/>
                <a:sym typeface="Quattrocento Sans"/>
              </a:rPr>
              <a:t>Testing (how good is the prediction?)</a:t>
            </a:r>
            <a:endParaRPr b="0" i="0" sz="1400" u="none" cap="none" strike="noStrike">
              <a:solidFill>
                <a:srgbClr val="000000"/>
              </a:solidFill>
              <a:latin typeface="Quattrocento Sans"/>
              <a:ea typeface="Quattrocento Sans"/>
              <a:cs typeface="Quattrocento Sans"/>
              <a:sym typeface="Quattrocento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1000"/>
                                        <p:tgtEl>
                                          <p:spTgt spid="349"/>
                                        </p:tgtEl>
                                      </p:cBhvr>
                                    </p:animEffect>
                                  </p:childTnLst>
                                </p:cTn>
                              </p:par>
                              <p:par>
                                <p:cTn fill="hold" nodeType="with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000"/>
                                        <p:tgtEl>
                                          <p:spTgt spid="350"/>
                                        </p:tgtEl>
                                      </p:cBhvr>
                                    </p:animEffect>
                                  </p:childTnLst>
                                </p:cTn>
                              </p:par>
                              <p:par>
                                <p:cTn fill="hold" nodeType="with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000"/>
                                        <p:tgtEl>
                                          <p:spTgt spid="351"/>
                                        </p:tgtEl>
                                      </p:cBhvr>
                                    </p:animEffect>
                                  </p:childTnLst>
                                </p:cTn>
                              </p:par>
                              <p:par>
                                <p:cTn fill="hold" nodeType="with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par>
                                <p:cTn fill="hold" nodeType="with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000"/>
                                        <p:tgtEl>
                                          <p:spTgt spid="353"/>
                                        </p:tgtEl>
                                      </p:cBhvr>
                                    </p:animEffect>
                                  </p:childTnLst>
                                </p:cTn>
                              </p:par>
                              <p:par>
                                <p:cTn fill="hold" nodeType="with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000"/>
                                        <p:tgtEl>
                                          <p:spTgt spid="354"/>
                                        </p:tgtEl>
                                      </p:cBhvr>
                                    </p:animEffect>
                                  </p:childTnLst>
                                </p:cTn>
                              </p:par>
                              <p:par>
                                <p:cTn fill="hold" nodeType="with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000"/>
                                        <p:tgtEl>
                                          <p:spTgt spid="355"/>
                                        </p:tgtEl>
                                      </p:cBhvr>
                                    </p:animEffect>
                                  </p:childTnLst>
                                </p:cTn>
                              </p:par>
                              <p:par>
                                <p:cTn fill="hold" nodeType="with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000"/>
                                        <p:tgtEl>
                                          <p:spTgt spid="356"/>
                                        </p:tgtEl>
                                      </p:cBhvr>
                                    </p:animEffect>
                                  </p:childTnLst>
                                </p:cTn>
                              </p:par>
                              <p:par>
                                <p:cTn fill="hold" nodeType="with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1000"/>
                                        <p:tgtEl>
                                          <p:spTgt spid="357"/>
                                        </p:tgtEl>
                                      </p:cBhvr>
                                    </p:animEffect>
                                  </p:childTnLst>
                                </p:cTn>
                              </p:par>
                              <p:par>
                                <p:cTn fill="hold" nodeType="with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1000"/>
                                        <p:tgtEl>
                                          <p:spTgt spid="358"/>
                                        </p:tgtEl>
                                      </p:cBhvr>
                                    </p:animEffect>
                                  </p:childTnLst>
                                </p:cTn>
                              </p:par>
                              <p:par>
                                <p:cTn fill="hold" nodeType="with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000"/>
                                        <p:tgtEl>
                                          <p:spTgt spid="3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000"/>
                                        <p:tgtEl>
                                          <p:spTgt spid="3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000"/>
                                        <p:tgtEl>
                                          <p:spTgt spid="3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1000"/>
                                        <p:tgtEl>
                                          <p:spTgt spid="3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000"/>
                                        <p:tgtEl>
                                          <p:spTgt spid="3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1000"/>
                                        <p:tgtEl>
                                          <p:spTgt spid="361"/>
                                        </p:tgtEl>
                                      </p:cBhvr>
                                    </p:animEffect>
                                  </p:childTnLst>
                                </p:cTn>
                              </p:par>
                              <p:par>
                                <p:cTn fill="hold" nodeType="with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1000"/>
                                        <p:tgtEl>
                                          <p:spTgt spid="362"/>
                                        </p:tgtEl>
                                      </p:cBhvr>
                                    </p:animEffect>
                                  </p:childTnLst>
                                </p:cTn>
                              </p:par>
                              <p:par>
                                <p:cTn fill="hold" nodeType="with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1000"/>
                                        <p:tgtEl>
                                          <p:spTgt spid="363"/>
                                        </p:tgtEl>
                                      </p:cBhvr>
                                    </p:animEffect>
                                  </p:childTnLst>
                                </p:cTn>
                              </p:par>
                              <p:par>
                                <p:cTn fill="hold" nodeType="with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000"/>
                                        <p:tgtEl>
                                          <p:spTgt spid="364"/>
                                        </p:tgtEl>
                                      </p:cBhvr>
                                    </p:animEffect>
                                  </p:childTnLst>
                                </p:cTn>
                              </p:par>
                              <p:par>
                                <p:cTn fill="hold" nodeType="with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000"/>
                                        <p:tgtEl>
                                          <p:spTgt spid="365"/>
                                        </p:tgtEl>
                                      </p:cBhvr>
                                    </p:animEffect>
                                  </p:childTnLst>
                                </p:cTn>
                              </p:par>
                              <p:par>
                                <p:cTn fill="hold" nodeType="with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1000"/>
                                        <p:tgtEl>
                                          <p:spTgt spid="366"/>
                                        </p:tgtEl>
                                      </p:cBhvr>
                                    </p:animEffect>
                                  </p:childTnLst>
                                </p:cTn>
                              </p:par>
                              <p:par>
                                <p:cTn fill="hold" nodeType="with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1000"/>
                                        <p:tgtEl>
                                          <p:spTgt spid="367"/>
                                        </p:tgtEl>
                                      </p:cBhvr>
                                    </p:animEffect>
                                  </p:childTnLst>
                                </p:cTn>
                              </p:par>
                              <p:par>
                                <p:cTn fill="hold" nodeType="with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1000"/>
                                        <p:tgtEl>
                                          <p:spTgt spid="368"/>
                                        </p:tgtEl>
                                      </p:cBhvr>
                                    </p:animEffect>
                                  </p:childTnLst>
                                </p:cTn>
                              </p:par>
                              <p:par>
                                <p:cTn fill="hold" nodeType="with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000"/>
                                        <p:tgtEl>
                                          <p:spTgt spid="369"/>
                                        </p:tgtEl>
                                      </p:cBhvr>
                                    </p:animEffect>
                                  </p:childTnLst>
                                </p:cTn>
                              </p:par>
                              <p:par>
                                <p:cTn fill="hold" nodeType="with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par>
                                <p:cTn fill="hold" nodeType="with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000"/>
                                        <p:tgtEl>
                                          <p:spTgt spid="371"/>
                                        </p:tgtEl>
                                      </p:cBhvr>
                                    </p:animEffect>
                                  </p:childTnLst>
                                </p:cTn>
                              </p:par>
                              <p:par>
                                <p:cTn fill="hold" nodeType="with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1000"/>
                                        <p:tgtEl>
                                          <p:spTgt spid="372"/>
                                        </p:tgtEl>
                                      </p:cBhvr>
                                    </p:animEffect>
                                  </p:childTnLst>
                                </p:cTn>
                              </p:par>
                              <p:par>
                                <p:cTn fill="hold" nodeType="with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1000"/>
                                        <p:tgtEl>
                                          <p:spTgt spid="373"/>
                                        </p:tgtEl>
                                      </p:cBhvr>
                                    </p:animEffect>
                                  </p:childTnLst>
                                </p:cTn>
                              </p:par>
                              <p:par>
                                <p:cTn fill="hold" nodeType="with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000"/>
                                        <p:tgtEl>
                                          <p:spTgt spid="374"/>
                                        </p:tgtEl>
                                      </p:cBhvr>
                                    </p:animEffect>
                                  </p:childTnLst>
                                </p:cTn>
                              </p:par>
                              <p:par>
                                <p:cTn fill="hold" nodeType="with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1000"/>
                                        <p:tgtEl>
                                          <p:spTgt spid="375"/>
                                        </p:tgtEl>
                                      </p:cBhvr>
                                    </p:animEffect>
                                  </p:childTnLst>
                                </p:cTn>
                              </p:par>
                              <p:par>
                                <p:cTn fill="hold" nodeType="with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1000"/>
                                        <p:tgtEl>
                                          <p:spTgt spid="376"/>
                                        </p:tgtEl>
                                      </p:cBhvr>
                                    </p:animEffect>
                                  </p:childTnLst>
                                </p:cTn>
                              </p:par>
                              <p:par>
                                <p:cTn fill="hold" nodeType="with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1000"/>
                                        <p:tgtEl>
                                          <p:spTgt spid="377"/>
                                        </p:tgtEl>
                                      </p:cBhvr>
                                    </p:animEffect>
                                  </p:childTnLst>
                                </p:cTn>
                              </p:par>
                              <p:par>
                                <p:cTn fill="hold" nodeType="with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000"/>
                                        <p:tgtEl>
                                          <p:spTgt spid="3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g776a2abdbc_0_137"/>
          <p:cNvSpPr txBox="1"/>
          <p:nvPr>
            <p:ph type="ctrTitle"/>
          </p:nvPr>
        </p:nvSpPr>
        <p:spPr>
          <a:xfrm>
            <a:off x="2015775" y="1474625"/>
            <a:ext cx="3787800" cy="1579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100"/>
              <a:buNone/>
            </a:pPr>
            <a:r>
              <a:rPr lang="en"/>
              <a:t>Part III: Types of Machine Learning </a:t>
            </a:r>
            <a:endParaRPr/>
          </a:p>
        </p:txBody>
      </p:sp>
      <p:sp>
        <p:nvSpPr>
          <p:cNvPr id="390" name="Google Shape;390;g776a2abdbc_0_137"/>
          <p:cNvSpPr txBox="1"/>
          <p:nvPr/>
        </p:nvSpPr>
        <p:spPr>
          <a:xfrm>
            <a:off x="1133975" y="2291150"/>
            <a:ext cx="543900" cy="562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Lora"/>
                <a:ea typeface="Lora"/>
                <a:cs typeface="Lora"/>
                <a:sym typeface="Lora"/>
              </a:rPr>
              <a:t>6</a:t>
            </a:r>
            <a:endParaRPr b="0" i="0" sz="2400" u="none" cap="none" strike="noStrike">
              <a:solidFill>
                <a:schemeClr val="dk1"/>
              </a:solidFill>
              <a:latin typeface="Lora"/>
              <a:ea typeface="Lora"/>
              <a:cs typeface="Lora"/>
              <a:sym typeface="Lora"/>
            </a:endParaRPr>
          </a:p>
        </p:txBody>
      </p:sp>
      <p:sp>
        <p:nvSpPr>
          <p:cNvPr id="391" name="Google Shape;391;g776a2abdbc_0_137"/>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g7f0c5ea69c_0_45"/>
          <p:cNvSpPr txBox="1"/>
          <p:nvPr>
            <p:ph type="title"/>
          </p:nvPr>
        </p:nvSpPr>
        <p:spPr>
          <a:xfrm>
            <a:off x="1381250" y="922668"/>
            <a:ext cx="3878400" cy="43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Types of ML</a:t>
            </a:r>
            <a:endParaRPr>
              <a:highlight>
                <a:srgbClr val="FFCD00"/>
              </a:highlight>
            </a:endParaRPr>
          </a:p>
        </p:txBody>
      </p:sp>
      <p:sp>
        <p:nvSpPr>
          <p:cNvPr id="397" name="Google Shape;397;g7f0c5ea69c_0_45"/>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98" name="Google Shape;398;g7f0c5ea69c_0_45"/>
          <p:cNvSpPr txBox="1"/>
          <p:nvPr/>
        </p:nvSpPr>
        <p:spPr>
          <a:xfrm>
            <a:off x="1256100" y="2020125"/>
            <a:ext cx="6631800" cy="22290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1100"/>
              <a:buFont typeface="Arial"/>
              <a:buNone/>
            </a:pPr>
            <a:r>
              <a:rPr b="0" i="0" lang="en" sz="1400" u="none" cap="none" strike="noStrike">
                <a:solidFill>
                  <a:srgbClr val="000000"/>
                </a:solidFill>
                <a:latin typeface="Arial"/>
                <a:ea typeface="Arial"/>
                <a:cs typeface="Arial"/>
                <a:sym typeface="Arial"/>
              </a:rPr>
              <a:t>There are many different types of machine learning, each of which are suited to a particular type of problem. Here we will discuss </a:t>
            </a:r>
            <a:r>
              <a:rPr lang="en"/>
              <a:t>four</a:t>
            </a:r>
            <a:r>
              <a:rPr b="0" i="0" lang="en" sz="1400" u="none" cap="none" strike="noStrike">
                <a:solidFill>
                  <a:srgbClr val="000000"/>
                </a:solidFill>
                <a:latin typeface="Arial"/>
                <a:ea typeface="Arial"/>
                <a:cs typeface="Arial"/>
                <a:sym typeface="Arial"/>
              </a:rPr>
              <a:t> types: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just">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Supervised Learning;</a:t>
            </a:r>
            <a:endParaRPr b="0" i="0" sz="1400" u="none" cap="none" strike="noStrike">
              <a:solidFill>
                <a:srgbClr val="000000"/>
              </a:solidFill>
              <a:latin typeface="Arial"/>
              <a:ea typeface="Arial"/>
              <a:cs typeface="Arial"/>
              <a:sym typeface="Arial"/>
            </a:endParaRPr>
          </a:p>
          <a:p>
            <a:pPr indent="-317500" lvl="0" marL="457200" marR="0" rtl="0" algn="just">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Unsupervised Learning;</a:t>
            </a:r>
            <a:endParaRPr b="0" i="0" sz="1400" u="none" cap="none" strike="noStrike">
              <a:solidFill>
                <a:srgbClr val="000000"/>
              </a:solidFill>
              <a:latin typeface="Arial"/>
              <a:ea typeface="Arial"/>
              <a:cs typeface="Arial"/>
              <a:sym typeface="Arial"/>
            </a:endParaRPr>
          </a:p>
          <a:p>
            <a:pPr indent="-317500" lvl="0" marL="457200" marR="0" rtl="0" algn="just">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Reinforcement Learning</a:t>
            </a:r>
            <a:r>
              <a:rPr lang="en"/>
              <a:t>;</a:t>
            </a:r>
            <a:endParaRPr/>
          </a:p>
          <a:p>
            <a:pPr indent="-317500" lvl="0" marL="457200" marR="0" rtl="0" algn="just">
              <a:lnSpc>
                <a:spcPct val="100000"/>
              </a:lnSpc>
              <a:spcBef>
                <a:spcPts val="0"/>
              </a:spcBef>
              <a:spcAft>
                <a:spcPts val="0"/>
              </a:spcAft>
              <a:buSzPts val="1400"/>
              <a:buChar char="●"/>
            </a:pPr>
            <a:r>
              <a:rPr lang="en"/>
              <a:t>Generative Learning. </a:t>
            </a:r>
            <a:endParaRPr/>
          </a:p>
          <a:p>
            <a:pPr indent="0" lvl="0" marL="0" marR="0" rtl="0" algn="just">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xEl>
                                              <p:pRg end="0" st="0"/>
                                            </p:txEl>
                                          </p:spTgt>
                                        </p:tgtEl>
                                        <p:attrNameLst>
                                          <p:attrName>style.visibility</p:attrName>
                                        </p:attrNameLst>
                                      </p:cBhvr>
                                      <p:to>
                                        <p:strVal val="visible"/>
                                      </p:to>
                                    </p:set>
                                    <p:animEffect filter="fade" transition="in">
                                      <p:cBhvr>
                                        <p:cTn dur="1000"/>
                                        <p:tgtEl>
                                          <p:spTgt spid="39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xEl>
                                              <p:pRg end="1" st="1"/>
                                            </p:txEl>
                                          </p:spTgt>
                                        </p:tgtEl>
                                        <p:attrNameLst>
                                          <p:attrName>style.visibility</p:attrName>
                                        </p:attrNameLst>
                                      </p:cBhvr>
                                      <p:to>
                                        <p:strVal val="visible"/>
                                      </p:to>
                                    </p:set>
                                    <p:animEffect filter="fade" transition="in">
                                      <p:cBhvr>
                                        <p:cTn dur="1000"/>
                                        <p:tgtEl>
                                          <p:spTgt spid="39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xEl>
                                              <p:pRg end="2" st="2"/>
                                            </p:txEl>
                                          </p:spTgt>
                                        </p:tgtEl>
                                        <p:attrNameLst>
                                          <p:attrName>style.visibility</p:attrName>
                                        </p:attrNameLst>
                                      </p:cBhvr>
                                      <p:to>
                                        <p:strVal val="visible"/>
                                      </p:to>
                                    </p:set>
                                    <p:animEffect filter="fade" transition="in">
                                      <p:cBhvr>
                                        <p:cTn dur="1000"/>
                                        <p:tgtEl>
                                          <p:spTgt spid="39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xEl>
                                              <p:pRg end="3" st="3"/>
                                            </p:txEl>
                                          </p:spTgt>
                                        </p:tgtEl>
                                        <p:attrNameLst>
                                          <p:attrName>style.visibility</p:attrName>
                                        </p:attrNameLst>
                                      </p:cBhvr>
                                      <p:to>
                                        <p:strVal val="visible"/>
                                      </p:to>
                                    </p:set>
                                    <p:animEffect filter="fade" transition="in">
                                      <p:cBhvr>
                                        <p:cTn dur="1000"/>
                                        <p:tgtEl>
                                          <p:spTgt spid="39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xEl>
                                              <p:pRg end="4" st="4"/>
                                            </p:txEl>
                                          </p:spTgt>
                                        </p:tgtEl>
                                        <p:attrNameLst>
                                          <p:attrName>style.visibility</p:attrName>
                                        </p:attrNameLst>
                                      </p:cBhvr>
                                      <p:to>
                                        <p:strVal val="visible"/>
                                      </p:to>
                                    </p:set>
                                    <p:animEffect filter="fade" transition="in">
                                      <p:cBhvr>
                                        <p:cTn dur="1000"/>
                                        <p:tgtEl>
                                          <p:spTgt spid="39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xEl>
                                              <p:pRg end="5" st="5"/>
                                            </p:txEl>
                                          </p:spTgt>
                                        </p:tgtEl>
                                        <p:attrNameLst>
                                          <p:attrName>style.visibility</p:attrName>
                                        </p:attrNameLst>
                                      </p:cBhvr>
                                      <p:to>
                                        <p:strVal val="visible"/>
                                      </p:to>
                                    </p:set>
                                    <p:animEffect filter="fade" transition="in">
                                      <p:cBhvr>
                                        <p:cTn dur="1000"/>
                                        <p:tgtEl>
                                          <p:spTgt spid="39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xEl>
                                              <p:pRg end="6" st="6"/>
                                            </p:txEl>
                                          </p:spTgt>
                                        </p:tgtEl>
                                        <p:attrNameLst>
                                          <p:attrName>style.visibility</p:attrName>
                                        </p:attrNameLst>
                                      </p:cBhvr>
                                      <p:to>
                                        <p:strVal val="visible"/>
                                      </p:to>
                                    </p:set>
                                    <p:animEffect filter="fade" transition="in">
                                      <p:cBhvr>
                                        <p:cTn dur="1000"/>
                                        <p:tgtEl>
                                          <p:spTgt spid="39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xEl>
                                              <p:pRg end="7" st="7"/>
                                            </p:txEl>
                                          </p:spTgt>
                                        </p:tgtEl>
                                        <p:attrNameLst>
                                          <p:attrName>style.visibility</p:attrName>
                                        </p:attrNameLst>
                                      </p:cBhvr>
                                      <p:to>
                                        <p:strVal val="visible"/>
                                      </p:to>
                                    </p:set>
                                    <p:animEffect filter="fade" transition="in">
                                      <p:cBhvr>
                                        <p:cTn dur="1000"/>
                                        <p:tgtEl>
                                          <p:spTgt spid="398">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g84ee24f813_0_437"/>
          <p:cNvSpPr txBox="1"/>
          <p:nvPr>
            <p:ph type="title"/>
          </p:nvPr>
        </p:nvSpPr>
        <p:spPr>
          <a:xfrm>
            <a:off x="1381250" y="922668"/>
            <a:ext cx="3878400" cy="43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Types of ML: Supervised</a:t>
            </a:r>
            <a:endParaRPr>
              <a:highlight>
                <a:srgbClr val="FFCD00"/>
              </a:highlight>
            </a:endParaRPr>
          </a:p>
        </p:txBody>
      </p:sp>
      <p:sp>
        <p:nvSpPr>
          <p:cNvPr id="404" name="Google Shape;404;g84ee24f813_0_437"/>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05" name="Google Shape;405;g84ee24f813_0_437"/>
          <p:cNvSpPr txBox="1"/>
          <p:nvPr/>
        </p:nvSpPr>
        <p:spPr>
          <a:xfrm>
            <a:off x="823575" y="1910725"/>
            <a:ext cx="7368000" cy="6819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1100"/>
              <a:buFont typeface="Arial"/>
              <a:buNone/>
            </a:pPr>
            <a:r>
              <a:rPr b="1" i="0" lang="en" sz="1400" u="none" cap="none" strike="noStrike">
                <a:solidFill>
                  <a:schemeClr val="dk1"/>
                </a:solidFill>
                <a:latin typeface="Arial"/>
                <a:ea typeface="Arial"/>
                <a:cs typeface="Arial"/>
                <a:sym typeface="Arial"/>
              </a:rPr>
              <a:t>Supervised Learning</a:t>
            </a:r>
            <a:r>
              <a:rPr b="0" i="0" lang="en" sz="1400" u="none" cap="none" strike="noStrike">
                <a:solidFill>
                  <a:schemeClr val="dk1"/>
                </a:solidFill>
                <a:latin typeface="Arial"/>
                <a:ea typeface="Arial"/>
                <a:cs typeface="Arial"/>
                <a:sym typeface="Arial"/>
              </a:rPr>
              <a:t>. Types of problems in which we have a dataset for </a:t>
            </a:r>
            <a:r>
              <a:rPr b="1" i="1" lang="en" sz="1400" u="none" cap="none" strike="noStrike">
                <a:solidFill>
                  <a:schemeClr val="dk1"/>
                </a:solidFill>
                <a:latin typeface="Arial"/>
                <a:ea typeface="Arial"/>
                <a:cs typeface="Arial"/>
                <a:sym typeface="Arial"/>
              </a:rPr>
              <a:t>which we know the outcome labels</a:t>
            </a:r>
            <a:r>
              <a:rPr b="0" i="0" lang="en" sz="1400" u="none" cap="none" strike="noStrike">
                <a:solidFill>
                  <a:schemeClr val="dk1"/>
                </a:solidFill>
                <a:latin typeface="Arial"/>
                <a:ea typeface="Arial"/>
                <a:cs typeface="Arial"/>
                <a:sym typeface="Arial"/>
              </a:rPr>
              <a:t> are called supervised learning problems.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g776a2abdbc_0_145"/>
          <p:cNvSpPr txBox="1"/>
          <p:nvPr>
            <p:ph type="title"/>
          </p:nvPr>
        </p:nvSpPr>
        <p:spPr>
          <a:xfrm>
            <a:off x="1381250" y="922668"/>
            <a:ext cx="3878400" cy="43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Types of ML: Supervised</a:t>
            </a:r>
            <a:endParaRPr>
              <a:highlight>
                <a:srgbClr val="FFCD00"/>
              </a:highlight>
            </a:endParaRPr>
          </a:p>
        </p:txBody>
      </p:sp>
      <p:sp>
        <p:nvSpPr>
          <p:cNvPr id="411" name="Google Shape;411;g776a2abdbc_0_145"/>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12" name="Google Shape;412;g776a2abdbc_0_145"/>
          <p:cNvSpPr txBox="1"/>
          <p:nvPr/>
        </p:nvSpPr>
        <p:spPr>
          <a:xfrm>
            <a:off x="677375" y="1529725"/>
            <a:ext cx="7896900" cy="6819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1100"/>
              <a:buFont typeface="Arial"/>
              <a:buNone/>
            </a:pPr>
            <a:r>
              <a:rPr b="0" i="0" lang="en" sz="1400" u="none" cap="none" strike="noStrike">
                <a:solidFill>
                  <a:schemeClr val="dk1"/>
                </a:solidFill>
                <a:latin typeface="Arial"/>
                <a:ea typeface="Arial"/>
                <a:cs typeface="Arial"/>
                <a:sym typeface="Arial"/>
              </a:rPr>
              <a:t>Types of problems in which we have a dataset in for </a:t>
            </a:r>
            <a:r>
              <a:rPr b="1" i="1" lang="en" sz="1400" u="none" cap="none" strike="noStrike">
                <a:solidFill>
                  <a:schemeClr val="dk1"/>
                </a:solidFill>
                <a:latin typeface="Arial"/>
                <a:ea typeface="Arial"/>
                <a:cs typeface="Arial"/>
                <a:sym typeface="Arial"/>
              </a:rPr>
              <a:t>which we know the outcome labels</a:t>
            </a:r>
            <a:r>
              <a:rPr b="0" i="0" lang="en" sz="1400" u="none" cap="none" strike="noStrike">
                <a:solidFill>
                  <a:schemeClr val="dk1"/>
                </a:solidFill>
                <a:latin typeface="Arial"/>
                <a:ea typeface="Arial"/>
                <a:cs typeface="Arial"/>
                <a:sym typeface="Arial"/>
              </a:rPr>
              <a:t> are called supervised learning.</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413" name="Google Shape;413;g776a2abdbc_0_145"/>
          <p:cNvGraphicFramePr/>
          <p:nvPr/>
        </p:nvGraphicFramePr>
        <p:xfrm>
          <a:off x="898750" y="2211625"/>
          <a:ext cx="3000000" cy="3000000"/>
        </p:xfrm>
        <a:graphic>
          <a:graphicData uri="http://schemas.openxmlformats.org/drawingml/2006/table">
            <a:tbl>
              <a:tblPr>
                <a:noFill/>
                <a:tableStyleId>{6E24C5B8-377C-4A52-8A9A-A371B938029B}</a:tableStyleId>
              </a:tblPr>
              <a:tblGrid>
                <a:gridCol w="432750"/>
                <a:gridCol w="1015375"/>
                <a:gridCol w="1950200"/>
                <a:gridCol w="962575"/>
                <a:gridCol w="2114775"/>
                <a:gridCol w="1231625"/>
              </a:tblGrid>
              <a:tr h="3810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Colour</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Top Speed (km/h)</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Cylinders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MPG</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t>Manufacturer (Label)</a:t>
                      </a:r>
                      <a:endParaRPr b="1"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Red</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321</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6</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30.2</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Ferrari</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2</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Grey</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219</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4</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22.4</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Mercedes</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3</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Red</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289</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5</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29.1</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n" sz="1400" u="none" cap="none" strike="noStrike">
                          <a:solidFill>
                            <a:schemeClr val="dk1"/>
                          </a:solidFill>
                        </a:rPr>
                        <a:t>Ferrari</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4</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Blue</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192</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4</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18.4</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Ford</a:t>
                      </a:r>
                      <a:endParaRPr sz="1400" u="none" cap="none" strike="noStrike"/>
                    </a:p>
                  </a:txBody>
                  <a:tcPr marT="91425" marB="91425" marR="91425" marL="91425"/>
                </a:tc>
              </a:tr>
              <a:tr h="4407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a:t>
                      </a:r>
                      <a:endParaRPr sz="1400" u="none" cap="none" strike="noStrike"/>
                    </a:p>
                  </a:txBody>
                  <a:tcPr marT="91425" marB="91425" marR="91425" marL="91425"/>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7" name="Shape 417"/>
        <p:cNvGrpSpPr/>
        <p:nvPr/>
      </p:nvGrpSpPr>
      <p:grpSpPr>
        <a:xfrm>
          <a:off x="0" y="0"/>
          <a:ext cx="0" cy="0"/>
          <a:chOff x="0" y="0"/>
          <a:chExt cx="0" cy="0"/>
        </a:xfrm>
      </p:grpSpPr>
      <p:sp>
        <p:nvSpPr>
          <p:cNvPr id="418" name="Google Shape;418;g776a2abdbc_0_152"/>
          <p:cNvSpPr txBox="1"/>
          <p:nvPr>
            <p:ph type="title"/>
          </p:nvPr>
        </p:nvSpPr>
        <p:spPr>
          <a:xfrm>
            <a:off x="1381250" y="922668"/>
            <a:ext cx="3878400" cy="43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Types of ML: Supervised</a:t>
            </a:r>
            <a:endParaRPr>
              <a:highlight>
                <a:srgbClr val="FFCD00"/>
              </a:highlight>
            </a:endParaRPr>
          </a:p>
        </p:txBody>
      </p:sp>
      <p:sp>
        <p:nvSpPr>
          <p:cNvPr id="419" name="Google Shape;419;g776a2abdbc_0_152"/>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420" name="Google Shape;420;g776a2abdbc_0_152"/>
          <p:cNvPicPr preferRelativeResize="0"/>
          <p:nvPr/>
        </p:nvPicPr>
        <p:blipFill rotWithShape="1">
          <a:blip r:embed="rId3">
            <a:alphaModFix/>
          </a:blip>
          <a:srcRect b="0" l="0" r="0" t="0"/>
          <a:stretch/>
        </p:blipFill>
        <p:spPr>
          <a:xfrm>
            <a:off x="2102325" y="1441568"/>
            <a:ext cx="4315735" cy="348043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g776a2abdbc_0_166"/>
          <p:cNvSpPr txBox="1"/>
          <p:nvPr>
            <p:ph type="title"/>
          </p:nvPr>
        </p:nvSpPr>
        <p:spPr>
          <a:xfrm>
            <a:off x="1381250" y="922668"/>
            <a:ext cx="3878400" cy="43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Types of ML: Unsupervised</a:t>
            </a:r>
            <a:endParaRPr>
              <a:highlight>
                <a:srgbClr val="FFCD00"/>
              </a:highlight>
            </a:endParaRPr>
          </a:p>
        </p:txBody>
      </p:sp>
      <p:sp>
        <p:nvSpPr>
          <p:cNvPr id="426" name="Google Shape;426;g776a2abdbc_0_166"/>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27" name="Google Shape;427;g776a2abdbc_0_166"/>
          <p:cNvSpPr txBox="1"/>
          <p:nvPr/>
        </p:nvSpPr>
        <p:spPr>
          <a:xfrm>
            <a:off x="846275" y="1606475"/>
            <a:ext cx="7896900" cy="18180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rPr b="1" i="1" lang="en" sz="1400" u="none" cap="none" strike="noStrike">
                <a:solidFill>
                  <a:srgbClr val="000000"/>
                </a:solidFill>
                <a:latin typeface="Arial"/>
                <a:ea typeface="Arial"/>
                <a:cs typeface="Arial"/>
                <a:sym typeface="Arial"/>
              </a:rPr>
              <a:t>Unsupervised learning</a:t>
            </a:r>
            <a:r>
              <a:rPr b="0" i="0" lang="en" sz="1400" u="none" cap="none" strike="noStrike">
                <a:solidFill>
                  <a:srgbClr val="000000"/>
                </a:solidFill>
                <a:latin typeface="Arial"/>
                <a:ea typeface="Arial"/>
                <a:cs typeface="Arial"/>
                <a:sym typeface="Arial"/>
              </a:rPr>
              <a:t>. In these situations, we do not have a defined output that we can predict, because we don't actually know what the outcome is.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ga4207f02e0_0_14"/>
          <p:cNvSpPr txBox="1"/>
          <p:nvPr>
            <p:ph type="title"/>
          </p:nvPr>
        </p:nvSpPr>
        <p:spPr>
          <a:xfrm>
            <a:off x="1381250" y="922668"/>
            <a:ext cx="3878400" cy="43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Types of ML: Unsupervised</a:t>
            </a:r>
            <a:endParaRPr>
              <a:highlight>
                <a:srgbClr val="FFCD00"/>
              </a:highlight>
            </a:endParaRPr>
          </a:p>
        </p:txBody>
      </p:sp>
      <p:sp>
        <p:nvSpPr>
          <p:cNvPr id="433" name="Google Shape;433;ga4207f02e0_0_14"/>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34" name="Google Shape;434;ga4207f02e0_0_14"/>
          <p:cNvSpPr txBox="1"/>
          <p:nvPr/>
        </p:nvSpPr>
        <p:spPr>
          <a:xfrm>
            <a:off x="846275" y="1606475"/>
            <a:ext cx="7896900" cy="18180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lang="en"/>
              <a:t>For instance,</a:t>
            </a:r>
            <a:r>
              <a:rPr b="0" i="0" lang="en" sz="1400" u="none" cap="none" strike="noStrike">
                <a:solidFill>
                  <a:srgbClr val="000000"/>
                </a:solidFill>
                <a:latin typeface="Arial"/>
                <a:ea typeface="Arial"/>
                <a:cs typeface="Arial"/>
                <a:sym typeface="Arial"/>
              </a:rPr>
              <a:t> suppose we have a group of customers. This is a very diverse group of people. If we want to target specific advertising to various types of people, we can use an unsupervised ML algorithms to create </a:t>
            </a:r>
            <a:r>
              <a:rPr b="1" lang="en"/>
              <a:t>customer segments</a:t>
            </a:r>
            <a:r>
              <a:rPr lang="en"/>
              <a:t>. </a:t>
            </a:r>
            <a:endParaRPr/>
          </a:p>
          <a:p>
            <a:pPr indent="0" lvl="0" marL="0" marR="0" rtl="0" algn="just">
              <a:lnSpc>
                <a:spcPct val="100000"/>
              </a:lnSpc>
              <a:spcBef>
                <a:spcPts val="0"/>
              </a:spcBef>
              <a:spcAft>
                <a:spcPts val="0"/>
              </a:spcAft>
              <a:buNone/>
            </a:pPr>
            <a:r>
              <a:t/>
            </a:r>
            <a:endParaRPr/>
          </a:p>
          <a:p>
            <a:pPr indent="0" lvl="0" marL="0" marR="0" rtl="0" algn="just">
              <a:lnSpc>
                <a:spcPct val="100000"/>
              </a:lnSpc>
              <a:spcBef>
                <a:spcPts val="0"/>
              </a:spcBef>
              <a:spcAft>
                <a:spcPts val="0"/>
              </a:spcAft>
              <a:buNone/>
            </a:pPr>
            <a:r>
              <a:rPr lang="en"/>
              <a:t>Assume that we have two dimensions (i.e. columns): </a:t>
            </a:r>
            <a:r>
              <a:rPr b="1" lang="en"/>
              <a:t>age</a:t>
            </a:r>
            <a:r>
              <a:rPr lang="en"/>
              <a:t> and </a:t>
            </a:r>
            <a:r>
              <a:rPr b="1" lang="en"/>
              <a:t>yearly income</a:t>
            </a:r>
            <a:r>
              <a:rPr lang="en"/>
              <a:t>.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g84ee24f813_0_157"/>
          <p:cNvSpPr txBox="1"/>
          <p:nvPr>
            <p:ph type="title"/>
          </p:nvPr>
        </p:nvSpPr>
        <p:spPr>
          <a:xfrm>
            <a:off x="1381250" y="922668"/>
            <a:ext cx="3878400" cy="43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Types of ML: Unsupervised</a:t>
            </a:r>
            <a:endParaRPr>
              <a:highlight>
                <a:srgbClr val="FFCD00"/>
              </a:highlight>
            </a:endParaRPr>
          </a:p>
        </p:txBody>
      </p:sp>
      <p:sp>
        <p:nvSpPr>
          <p:cNvPr id="440" name="Google Shape;440;g84ee24f813_0_157"/>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cxnSp>
        <p:nvCxnSpPr>
          <p:cNvPr id="441" name="Google Shape;441;g84ee24f813_0_157"/>
          <p:cNvCxnSpPr/>
          <p:nvPr/>
        </p:nvCxnSpPr>
        <p:spPr>
          <a:xfrm>
            <a:off x="1451175" y="1889175"/>
            <a:ext cx="23100" cy="2410500"/>
          </a:xfrm>
          <a:prstGeom prst="straightConnector1">
            <a:avLst/>
          </a:prstGeom>
          <a:noFill/>
          <a:ln cap="flat" cmpd="sng" w="9525">
            <a:solidFill>
              <a:schemeClr val="dk2"/>
            </a:solidFill>
            <a:prstDash val="solid"/>
            <a:round/>
            <a:headEnd len="sm" w="sm" type="none"/>
            <a:tailEnd len="sm" w="sm" type="none"/>
          </a:ln>
        </p:spPr>
      </p:cxnSp>
      <p:cxnSp>
        <p:nvCxnSpPr>
          <p:cNvPr id="442" name="Google Shape;442;g84ee24f813_0_157"/>
          <p:cNvCxnSpPr/>
          <p:nvPr/>
        </p:nvCxnSpPr>
        <p:spPr>
          <a:xfrm flipH="1" rot="10800000">
            <a:off x="1489550" y="4253625"/>
            <a:ext cx="4652100" cy="38400"/>
          </a:xfrm>
          <a:prstGeom prst="straightConnector1">
            <a:avLst/>
          </a:prstGeom>
          <a:noFill/>
          <a:ln cap="flat" cmpd="sng" w="9525">
            <a:solidFill>
              <a:schemeClr val="dk2"/>
            </a:solidFill>
            <a:prstDash val="solid"/>
            <a:round/>
            <a:headEnd len="sm" w="sm" type="none"/>
            <a:tailEnd len="sm" w="sm" type="none"/>
          </a:ln>
        </p:spPr>
      </p:cxnSp>
      <p:sp>
        <p:nvSpPr>
          <p:cNvPr id="443" name="Google Shape;443;g84ee24f813_0_157"/>
          <p:cNvSpPr txBox="1"/>
          <p:nvPr/>
        </p:nvSpPr>
        <p:spPr>
          <a:xfrm rot="-5399416">
            <a:off x="579685" y="2338422"/>
            <a:ext cx="1766100" cy="86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Quattrocento Sans"/>
                <a:ea typeface="Quattrocento Sans"/>
                <a:cs typeface="Quattrocento Sans"/>
                <a:sym typeface="Quattrocento Sans"/>
              </a:rPr>
              <a:t>Age (0-90)</a:t>
            </a:r>
            <a:endParaRPr b="0" i="0" sz="1400" u="none" cap="none" strike="noStrike">
              <a:solidFill>
                <a:srgbClr val="000000"/>
              </a:solidFill>
              <a:latin typeface="Quattrocento Sans"/>
              <a:ea typeface="Quattrocento Sans"/>
              <a:cs typeface="Quattrocento Sans"/>
              <a:sym typeface="Quattrocento Sans"/>
            </a:endParaRPr>
          </a:p>
        </p:txBody>
      </p:sp>
      <p:sp>
        <p:nvSpPr>
          <p:cNvPr id="444" name="Google Shape;444;g84ee24f813_0_157"/>
          <p:cNvSpPr txBox="1"/>
          <p:nvPr/>
        </p:nvSpPr>
        <p:spPr>
          <a:xfrm rot="419">
            <a:off x="2528475" y="4336750"/>
            <a:ext cx="2461800" cy="69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Quattrocento Sans"/>
                <a:ea typeface="Quattrocento Sans"/>
                <a:cs typeface="Quattrocento Sans"/>
                <a:sym typeface="Quattrocento Sans"/>
              </a:rPr>
              <a:t>Income p/y (0-1.000.000)</a:t>
            </a:r>
            <a:endParaRPr b="0" i="0" sz="1400" u="none" cap="none" strike="noStrike">
              <a:solidFill>
                <a:srgbClr val="000000"/>
              </a:solidFill>
              <a:latin typeface="Quattrocento Sans"/>
              <a:ea typeface="Quattrocento Sans"/>
              <a:cs typeface="Quattrocento Sans"/>
              <a:sym typeface="Quattrocento Sans"/>
            </a:endParaRPr>
          </a:p>
        </p:txBody>
      </p:sp>
      <p:sp>
        <p:nvSpPr>
          <p:cNvPr id="445" name="Google Shape;445;g84ee24f813_0_157"/>
          <p:cNvSpPr/>
          <p:nvPr/>
        </p:nvSpPr>
        <p:spPr>
          <a:xfrm>
            <a:off x="2287950" y="3785350"/>
            <a:ext cx="153600" cy="1689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g84ee24f813_0_157"/>
          <p:cNvSpPr/>
          <p:nvPr/>
        </p:nvSpPr>
        <p:spPr>
          <a:xfrm>
            <a:off x="2440350" y="3937750"/>
            <a:ext cx="153600" cy="1689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g84ee24f813_0_157"/>
          <p:cNvSpPr/>
          <p:nvPr/>
        </p:nvSpPr>
        <p:spPr>
          <a:xfrm>
            <a:off x="2440350" y="3616450"/>
            <a:ext cx="153600" cy="1689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g84ee24f813_0_157"/>
          <p:cNvSpPr/>
          <p:nvPr/>
        </p:nvSpPr>
        <p:spPr>
          <a:xfrm>
            <a:off x="2077275" y="3889400"/>
            <a:ext cx="153600" cy="1689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g84ee24f813_0_157"/>
          <p:cNvSpPr/>
          <p:nvPr/>
        </p:nvSpPr>
        <p:spPr>
          <a:xfrm>
            <a:off x="2751700" y="3616450"/>
            <a:ext cx="153600" cy="1689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g84ee24f813_0_157"/>
          <p:cNvSpPr/>
          <p:nvPr/>
        </p:nvSpPr>
        <p:spPr>
          <a:xfrm>
            <a:off x="2474175" y="3219250"/>
            <a:ext cx="153600" cy="1689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g84ee24f813_0_157"/>
          <p:cNvSpPr/>
          <p:nvPr/>
        </p:nvSpPr>
        <p:spPr>
          <a:xfrm>
            <a:off x="2230875" y="3447550"/>
            <a:ext cx="153600" cy="1689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g84ee24f813_0_157"/>
          <p:cNvSpPr/>
          <p:nvPr/>
        </p:nvSpPr>
        <p:spPr>
          <a:xfrm>
            <a:off x="3560025" y="3616450"/>
            <a:ext cx="153600" cy="1689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g84ee24f813_0_157"/>
          <p:cNvSpPr/>
          <p:nvPr/>
        </p:nvSpPr>
        <p:spPr>
          <a:xfrm>
            <a:off x="3712425" y="3768850"/>
            <a:ext cx="153600" cy="1689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g84ee24f813_0_157"/>
          <p:cNvSpPr/>
          <p:nvPr/>
        </p:nvSpPr>
        <p:spPr>
          <a:xfrm>
            <a:off x="3866025" y="3388150"/>
            <a:ext cx="153600" cy="1689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g84ee24f813_0_157"/>
          <p:cNvSpPr/>
          <p:nvPr/>
        </p:nvSpPr>
        <p:spPr>
          <a:xfrm>
            <a:off x="4140050" y="3616450"/>
            <a:ext cx="153600" cy="1689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g84ee24f813_0_157"/>
          <p:cNvSpPr/>
          <p:nvPr/>
        </p:nvSpPr>
        <p:spPr>
          <a:xfrm>
            <a:off x="4254075" y="3388150"/>
            <a:ext cx="153600" cy="1689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g84ee24f813_0_157"/>
          <p:cNvSpPr/>
          <p:nvPr/>
        </p:nvSpPr>
        <p:spPr>
          <a:xfrm>
            <a:off x="4061025" y="2935200"/>
            <a:ext cx="153600" cy="1689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g84ee24f813_0_157"/>
          <p:cNvSpPr/>
          <p:nvPr/>
        </p:nvSpPr>
        <p:spPr>
          <a:xfrm>
            <a:off x="4495200" y="3557050"/>
            <a:ext cx="153600" cy="1689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g84ee24f813_0_157"/>
          <p:cNvSpPr/>
          <p:nvPr/>
        </p:nvSpPr>
        <p:spPr>
          <a:xfrm>
            <a:off x="4341600" y="3050350"/>
            <a:ext cx="153600" cy="1689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g84ee24f813_0_157"/>
          <p:cNvSpPr/>
          <p:nvPr/>
        </p:nvSpPr>
        <p:spPr>
          <a:xfrm>
            <a:off x="2440350" y="2822050"/>
            <a:ext cx="153600" cy="1689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g84ee24f813_0_157"/>
          <p:cNvSpPr/>
          <p:nvPr/>
        </p:nvSpPr>
        <p:spPr>
          <a:xfrm>
            <a:off x="2592750" y="2974450"/>
            <a:ext cx="153600" cy="1689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g84ee24f813_0_157"/>
          <p:cNvSpPr/>
          <p:nvPr/>
        </p:nvSpPr>
        <p:spPr>
          <a:xfrm>
            <a:off x="2660700" y="2687775"/>
            <a:ext cx="153600" cy="168900"/>
          </a:xfrm>
          <a:prstGeom prst="ellipse">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g84ee24f813_0_157"/>
          <p:cNvSpPr/>
          <p:nvPr/>
        </p:nvSpPr>
        <p:spPr>
          <a:xfrm>
            <a:off x="2091713" y="2822050"/>
            <a:ext cx="153600" cy="1689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g84ee24f813_0_157"/>
          <p:cNvSpPr/>
          <p:nvPr/>
        </p:nvSpPr>
        <p:spPr>
          <a:xfrm>
            <a:off x="2230875" y="2487363"/>
            <a:ext cx="153600" cy="1689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g84ee24f813_0_157"/>
          <p:cNvSpPr/>
          <p:nvPr/>
        </p:nvSpPr>
        <p:spPr>
          <a:xfrm>
            <a:off x="2592750" y="2332450"/>
            <a:ext cx="153600" cy="1689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g84ee24f813_0_157"/>
          <p:cNvSpPr/>
          <p:nvPr/>
        </p:nvSpPr>
        <p:spPr>
          <a:xfrm>
            <a:off x="2902050" y="2896300"/>
            <a:ext cx="153600" cy="1689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g84ee24f813_0_157"/>
          <p:cNvSpPr/>
          <p:nvPr/>
        </p:nvSpPr>
        <p:spPr>
          <a:xfrm>
            <a:off x="3008150" y="2583800"/>
            <a:ext cx="153600" cy="168900"/>
          </a:xfrm>
          <a:prstGeom prst="ellipse">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g84ee24f813_0_157"/>
          <p:cNvSpPr/>
          <p:nvPr/>
        </p:nvSpPr>
        <p:spPr>
          <a:xfrm>
            <a:off x="3682575" y="2402913"/>
            <a:ext cx="153600" cy="168900"/>
          </a:xfrm>
          <a:prstGeom prst="ellipse">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g84ee24f813_0_157"/>
          <p:cNvSpPr/>
          <p:nvPr/>
        </p:nvSpPr>
        <p:spPr>
          <a:xfrm>
            <a:off x="3834975" y="2555313"/>
            <a:ext cx="153600" cy="1689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g84ee24f813_0_157"/>
          <p:cNvSpPr/>
          <p:nvPr/>
        </p:nvSpPr>
        <p:spPr>
          <a:xfrm>
            <a:off x="3682575" y="2721488"/>
            <a:ext cx="153600" cy="1689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g84ee24f813_0_157"/>
          <p:cNvSpPr/>
          <p:nvPr/>
        </p:nvSpPr>
        <p:spPr>
          <a:xfrm>
            <a:off x="4140050" y="2583788"/>
            <a:ext cx="153600" cy="1689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g84ee24f813_0_157"/>
          <p:cNvSpPr/>
          <p:nvPr/>
        </p:nvSpPr>
        <p:spPr>
          <a:xfrm>
            <a:off x="3621825" y="3009675"/>
            <a:ext cx="153600" cy="1689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g84ee24f813_0_157"/>
          <p:cNvSpPr/>
          <p:nvPr/>
        </p:nvSpPr>
        <p:spPr>
          <a:xfrm>
            <a:off x="4357000" y="2712538"/>
            <a:ext cx="153600" cy="1689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g84ee24f813_0_157"/>
          <p:cNvSpPr/>
          <p:nvPr/>
        </p:nvSpPr>
        <p:spPr>
          <a:xfrm>
            <a:off x="3326888" y="2896288"/>
            <a:ext cx="153600" cy="168900"/>
          </a:xfrm>
          <a:prstGeom prst="ellipse">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g84ee24f813_0_157"/>
          <p:cNvSpPr/>
          <p:nvPr/>
        </p:nvSpPr>
        <p:spPr>
          <a:xfrm>
            <a:off x="3345363" y="2555313"/>
            <a:ext cx="153600" cy="1689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g84ee24f813_0_199"/>
          <p:cNvSpPr txBox="1"/>
          <p:nvPr>
            <p:ph type="title"/>
          </p:nvPr>
        </p:nvSpPr>
        <p:spPr>
          <a:xfrm>
            <a:off x="1381250" y="922668"/>
            <a:ext cx="3878400" cy="43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Types of ML: Unsupervised</a:t>
            </a:r>
            <a:endParaRPr>
              <a:highlight>
                <a:srgbClr val="FFCD00"/>
              </a:highlight>
            </a:endParaRPr>
          </a:p>
        </p:txBody>
      </p:sp>
      <p:sp>
        <p:nvSpPr>
          <p:cNvPr id="481" name="Google Shape;481;g84ee24f813_0_199"/>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cxnSp>
        <p:nvCxnSpPr>
          <p:cNvPr id="482" name="Google Shape;482;g84ee24f813_0_199"/>
          <p:cNvCxnSpPr/>
          <p:nvPr/>
        </p:nvCxnSpPr>
        <p:spPr>
          <a:xfrm>
            <a:off x="1451175" y="1889175"/>
            <a:ext cx="23100" cy="2410500"/>
          </a:xfrm>
          <a:prstGeom prst="straightConnector1">
            <a:avLst/>
          </a:prstGeom>
          <a:noFill/>
          <a:ln cap="flat" cmpd="sng" w="9525">
            <a:solidFill>
              <a:schemeClr val="dk2"/>
            </a:solidFill>
            <a:prstDash val="solid"/>
            <a:round/>
            <a:headEnd len="sm" w="sm" type="none"/>
            <a:tailEnd len="sm" w="sm" type="none"/>
          </a:ln>
        </p:spPr>
      </p:cxnSp>
      <p:cxnSp>
        <p:nvCxnSpPr>
          <p:cNvPr id="483" name="Google Shape;483;g84ee24f813_0_199"/>
          <p:cNvCxnSpPr/>
          <p:nvPr/>
        </p:nvCxnSpPr>
        <p:spPr>
          <a:xfrm flipH="1" rot="10800000">
            <a:off x="1489550" y="4253625"/>
            <a:ext cx="4652100" cy="38400"/>
          </a:xfrm>
          <a:prstGeom prst="straightConnector1">
            <a:avLst/>
          </a:prstGeom>
          <a:noFill/>
          <a:ln cap="flat" cmpd="sng" w="9525">
            <a:solidFill>
              <a:schemeClr val="dk2"/>
            </a:solidFill>
            <a:prstDash val="solid"/>
            <a:round/>
            <a:headEnd len="sm" w="sm" type="none"/>
            <a:tailEnd len="sm" w="sm" type="none"/>
          </a:ln>
        </p:spPr>
      </p:cxnSp>
      <p:sp>
        <p:nvSpPr>
          <p:cNvPr id="484" name="Google Shape;484;g84ee24f813_0_199"/>
          <p:cNvSpPr txBox="1"/>
          <p:nvPr/>
        </p:nvSpPr>
        <p:spPr>
          <a:xfrm rot="-5399416">
            <a:off x="579685" y="2338422"/>
            <a:ext cx="1766100" cy="86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Quattrocento Sans"/>
                <a:ea typeface="Quattrocento Sans"/>
                <a:cs typeface="Quattrocento Sans"/>
                <a:sym typeface="Quattrocento Sans"/>
              </a:rPr>
              <a:t>Age (0-90)</a:t>
            </a:r>
            <a:endParaRPr b="0" i="0" sz="1400" u="none" cap="none" strike="noStrike">
              <a:solidFill>
                <a:srgbClr val="000000"/>
              </a:solidFill>
              <a:latin typeface="Quattrocento Sans"/>
              <a:ea typeface="Quattrocento Sans"/>
              <a:cs typeface="Quattrocento Sans"/>
              <a:sym typeface="Quattrocento Sans"/>
            </a:endParaRPr>
          </a:p>
        </p:txBody>
      </p:sp>
      <p:sp>
        <p:nvSpPr>
          <p:cNvPr id="485" name="Google Shape;485;g84ee24f813_0_199"/>
          <p:cNvSpPr txBox="1"/>
          <p:nvPr/>
        </p:nvSpPr>
        <p:spPr>
          <a:xfrm rot="419">
            <a:off x="2528475" y="4336750"/>
            <a:ext cx="2461800" cy="69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Quattrocento Sans"/>
                <a:ea typeface="Quattrocento Sans"/>
                <a:cs typeface="Quattrocento Sans"/>
                <a:sym typeface="Quattrocento Sans"/>
              </a:rPr>
              <a:t>Income p/y (0-1.000.000)</a:t>
            </a:r>
            <a:endParaRPr b="0" i="0" sz="1400" u="none" cap="none" strike="noStrike">
              <a:solidFill>
                <a:srgbClr val="000000"/>
              </a:solidFill>
              <a:latin typeface="Quattrocento Sans"/>
              <a:ea typeface="Quattrocento Sans"/>
              <a:cs typeface="Quattrocento Sans"/>
              <a:sym typeface="Quattrocento Sans"/>
            </a:endParaRPr>
          </a:p>
        </p:txBody>
      </p:sp>
      <p:sp>
        <p:nvSpPr>
          <p:cNvPr id="486" name="Google Shape;486;g84ee24f813_0_199"/>
          <p:cNvSpPr/>
          <p:nvPr/>
        </p:nvSpPr>
        <p:spPr>
          <a:xfrm>
            <a:off x="2287950" y="3785350"/>
            <a:ext cx="153600" cy="1689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g84ee24f813_0_199"/>
          <p:cNvSpPr/>
          <p:nvPr/>
        </p:nvSpPr>
        <p:spPr>
          <a:xfrm>
            <a:off x="2440350" y="3937750"/>
            <a:ext cx="153600" cy="1689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g84ee24f813_0_199"/>
          <p:cNvSpPr/>
          <p:nvPr/>
        </p:nvSpPr>
        <p:spPr>
          <a:xfrm>
            <a:off x="2440350" y="3616450"/>
            <a:ext cx="153600" cy="1689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g84ee24f813_0_199"/>
          <p:cNvSpPr/>
          <p:nvPr/>
        </p:nvSpPr>
        <p:spPr>
          <a:xfrm>
            <a:off x="2077275" y="3889400"/>
            <a:ext cx="153600" cy="1689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g84ee24f813_0_199"/>
          <p:cNvSpPr/>
          <p:nvPr/>
        </p:nvSpPr>
        <p:spPr>
          <a:xfrm>
            <a:off x="2751700" y="3616450"/>
            <a:ext cx="153600" cy="1689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g84ee24f813_0_199"/>
          <p:cNvSpPr/>
          <p:nvPr/>
        </p:nvSpPr>
        <p:spPr>
          <a:xfrm>
            <a:off x="2474175" y="3219250"/>
            <a:ext cx="153600" cy="1689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g84ee24f813_0_199"/>
          <p:cNvSpPr/>
          <p:nvPr/>
        </p:nvSpPr>
        <p:spPr>
          <a:xfrm>
            <a:off x="2230875" y="3447550"/>
            <a:ext cx="153600" cy="1689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g84ee24f813_0_199"/>
          <p:cNvSpPr/>
          <p:nvPr/>
        </p:nvSpPr>
        <p:spPr>
          <a:xfrm>
            <a:off x="3560025" y="3616450"/>
            <a:ext cx="153600" cy="1689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g84ee24f813_0_199"/>
          <p:cNvSpPr/>
          <p:nvPr/>
        </p:nvSpPr>
        <p:spPr>
          <a:xfrm>
            <a:off x="3712425" y="3768850"/>
            <a:ext cx="153600" cy="1689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g84ee24f813_0_199"/>
          <p:cNvSpPr/>
          <p:nvPr/>
        </p:nvSpPr>
        <p:spPr>
          <a:xfrm>
            <a:off x="3866025" y="3388150"/>
            <a:ext cx="153600" cy="1689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g84ee24f813_0_199"/>
          <p:cNvSpPr/>
          <p:nvPr/>
        </p:nvSpPr>
        <p:spPr>
          <a:xfrm>
            <a:off x="4140050" y="3616450"/>
            <a:ext cx="153600" cy="1689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g84ee24f813_0_199"/>
          <p:cNvSpPr/>
          <p:nvPr/>
        </p:nvSpPr>
        <p:spPr>
          <a:xfrm>
            <a:off x="4254075" y="3388150"/>
            <a:ext cx="153600" cy="1689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g84ee24f813_0_199"/>
          <p:cNvSpPr/>
          <p:nvPr/>
        </p:nvSpPr>
        <p:spPr>
          <a:xfrm>
            <a:off x="4061025" y="2935200"/>
            <a:ext cx="153600" cy="1689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g84ee24f813_0_199"/>
          <p:cNvSpPr/>
          <p:nvPr/>
        </p:nvSpPr>
        <p:spPr>
          <a:xfrm>
            <a:off x="4495200" y="3557050"/>
            <a:ext cx="153600" cy="1689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g84ee24f813_0_199"/>
          <p:cNvSpPr/>
          <p:nvPr/>
        </p:nvSpPr>
        <p:spPr>
          <a:xfrm>
            <a:off x="4341600" y="3050350"/>
            <a:ext cx="153600" cy="1689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g84ee24f813_0_199"/>
          <p:cNvSpPr/>
          <p:nvPr/>
        </p:nvSpPr>
        <p:spPr>
          <a:xfrm>
            <a:off x="2440350" y="2822050"/>
            <a:ext cx="153600" cy="1689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g84ee24f813_0_199"/>
          <p:cNvSpPr/>
          <p:nvPr/>
        </p:nvSpPr>
        <p:spPr>
          <a:xfrm>
            <a:off x="2592750" y="2974450"/>
            <a:ext cx="153600" cy="1689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g84ee24f813_0_199"/>
          <p:cNvSpPr/>
          <p:nvPr/>
        </p:nvSpPr>
        <p:spPr>
          <a:xfrm>
            <a:off x="2660700" y="2687775"/>
            <a:ext cx="153600" cy="168900"/>
          </a:xfrm>
          <a:prstGeom prst="ellipse">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g84ee24f813_0_199"/>
          <p:cNvSpPr/>
          <p:nvPr/>
        </p:nvSpPr>
        <p:spPr>
          <a:xfrm>
            <a:off x="2091713" y="2822050"/>
            <a:ext cx="153600" cy="1689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g84ee24f813_0_199"/>
          <p:cNvSpPr/>
          <p:nvPr/>
        </p:nvSpPr>
        <p:spPr>
          <a:xfrm>
            <a:off x="2230875" y="2487363"/>
            <a:ext cx="153600" cy="1689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g84ee24f813_0_199"/>
          <p:cNvSpPr/>
          <p:nvPr/>
        </p:nvSpPr>
        <p:spPr>
          <a:xfrm>
            <a:off x="2592750" y="2332450"/>
            <a:ext cx="153600" cy="1689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g84ee24f813_0_199"/>
          <p:cNvSpPr/>
          <p:nvPr/>
        </p:nvSpPr>
        <p:spPr>
          <a:xfrm>
            <a:off x="2902050" y="2896300"/>
            <a:ext cx="153600" cy="1689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g84ee24f813_0_199"/>
          <p:cNvSpPr/>
          <p:nvPr/>
        </p:nvSpPr>
        <p:spPr>
          <a:xfrm>
            <a:off x="3008150" y="2583800"/>
            <a:ext cx="153600" cy="168900"/>
          </a:xfrm>
          <a:prstGeom prst="ellipse">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g84ee24f813_0_199"/>
          <p:cNvSpPr/>
          <p:nvPr/>
        </p:nvSpPr>
        <p:spPr>
          <a:xfrm>
            <a:off x="3682575" y="2402913"/>
            <a:ext cx="153600" cy="168900"/>
          </a:xfrm>
          <a:prstGeom prst="ellipse">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g84ee24f813_0_199"/>
          <p:cNvSpPr/>
          <p:nvPr/>
        </p:nvSpPr>
        <p:spPr>
          <a:xfrm>
            <a:off x="3834975" y="2555313"/>
            <a:ext cx="153600" cy="1689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g84ee24f813_0_199"/>
          <p:cNvSpPr/>
          <p:nvPr/>
        </p:nvSpPr>
        <p:spPr>
          <a:xfrm>
            <a:off x="3682575" y="2721488"/>
            <a:ext cx="153600" cy="1689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g84ee24f813_0_199"/>
          <p:cNvSpPr/>
          <p:nvPr/>
        </p:nvSpPr>
        <p:spPr>
          <a:xfrm>
            <a:off x="4140050" y="2583788"/>
            <a:ext cx="153600" cy="1689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g84ee24f813_0_199"/>
          <p:cNvSpPr/>
          <p:nvPr/>
        </p:nvSpPr>
        <p:spPr>
          <a:xfrm>
            <a:off x="3621825" y="3009675"/>
            <a:ext cx="153600" cy="1689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g84ee24f813_0_199"/>
          <p:cNvSpPr/>
          <p:nvPr/>
        </p:nvSpPr>
        <p:spPr>
          <a:xfrm>
            <a:off x="4357000" y="2712538"/>
            <a:ext cx="153600" cy="1689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g84ee24f813_0_199"/>
          <p:cNvSpPr/>
          <p:nvPr/>
        </p:nvSpPr>
        <p:spPr>
          <a:xfrm>
            <a:off x="3326888" y="2896288"/>
            <a:ext cx="153600" cy="168900"/>
          </a:xfrm>
          <a:prstGeom prst="ellipse">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g84ee24f813_0_199"/>
          <p:cNvSpPr/>
          <p:nvPr/>
        </p:nvSpPr>
        <p:spPr>
          <a:xfrm>
            <a:off x="3345363" y="2555313"/>
            <a:ext cx="153600" cy="1689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17" name="Google Shape;517;g84ee24f813_0_199"/>
          <p:cNvCxnSpPr/>
          <p:nvPr/>
        </p:nvCxnSpPr>
        <p:spPr>
          <a:xfrm>
            <a:off x="3201500" y="1812400"/>
            <a:ext cx="53700" cy="2310600"/>
          </a:xfrm>
          <a:prstGeom prst="straightConnector1">
            <a:avLst/>
          </a:prstGeom>
          <a:noFill/>
          <a:ln cap="flat" cmpd="sng" w="9525">
            <a:solidFill>
              <a:schemeClr val="dk2"/>
            </a:solidFill>
            <a:prstDash val="dot"/>
            <a:round/>
            <a:headEnd len="sm" w="sm" type="none"/>
            <a:tailEnd len="sm" w="sm" type="none"/>
          </a:ln>
        </p:spPr>
      </p:cxnSp>
      <p:cxnSp>
        <p:nvCxnSpPr>
          <p:cNvPr id="518" name="Google Shape;518;g84ee24f813_0_199"/>
          <p:cNvCxnSpPr/>
          <p:nvPr/>
        </p:nvCxnSpPr>
        <p:spPr>
          <a:xfrm flipH="1" rot="10800000">
            <a:off x="1712175" y="3163475"/>
            <a:ext cx="3746400" cy="23100"/>
          </a:xfrm>
          <a:prstGeom prst="straightConnector1">
            <a:avLst/>
          </a:prstGeom>
          <a:noFill/>
          <a:ln cap="flat" cmpd="sng" w="9525">
            <a:solidFill>
              <a:schemeClr val="dk2"/>
            </a:solidFill>
            <a:prstDash val="dot"/>
            <a:round/>
            <a:headEnd len="sm" w="sm" type="none"/>
            <a:tailEnd len="sm" w="sm"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g7f0c5ea69c_0_1"/>
          <p:cNvSpPr txBox="1"/>
          <p:nvPr>
            <p:ph type="title"/>
          </p:nvPr>
        </p:nvSpPr>
        <p:spPr>
          <a:xfrm>
            <a:off x="1381250" y="922668"/>
            <a:ext cx="3878400" cy="43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Definitions</a:t>
            </a:r>
            <a:endParaRPr>
              <a:highlight>
                <a:srgbClr val="FFCD00"/>
              </a:highlight>
            </a:endParaRPr>
          </a:p>
        </p:txBody>
      </p:sp>
      <p:sp>
        <p:nvSpPr>
          <p:cNvPr id="103" name="Google Shape;103;g7f0c5ea69c_0_1"/>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04" name="Google Shape;104;g7f0c5ea69c_0_1"/>
          <p:cNvSpPr txBox="1"/>
          <p:nvPr/>
        </p:nvSpPr>
        <p:spPr>
          <a:xfrm>
            <a:off x="1145025" y="1535800"/>
            <a:ext cx="66882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000000"/>
                </a:solidFill>
                <a:latin typeface="Arial"/>
                <a:ea typeface="Arial"/>
                <a:cs typeface="Arial"/>
                <a:sym typeface="Arial"/>
              </a:rPr>
              <a:t>What is Artificial Intelligence? What is Machine Learning? What is Deep Learning?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000000"/>
                </a:solidFill>
                <a:latin typeface="Arial"/>
                <a:ea typeface="Arial"/>
                <a:cs typeface="Arial"/>
                <a:sym typeface="Arial"/>
              </a:rPr>
              <a:t>These terms are </a:t>
            </a:r>
            <a:r>
              <a:rPr b="1" i="0" lang="en" sz="1400" u="none" cap="none" strike="noStrike">
                <a:solidFill>
                  <a:srgbClr val="000000"/>
                </a:solidFill>
                <a:latin typeface="Arial"/>
                <a:ea typeface="Arial"/>
                <a:cs typeface="Arial"/>
                <a:sym typeface="Arial"/>
              </a:rPr>
              <a:t>related</a:t>
            </a:r>
            <a:r>
              <a:rPr b="0" i="0" lang="en" sz="1400" u="none" cap="none" strike="noStrike">
                <a:solidFill>
                  <a:srgbClr val="000000"/>
                </a:solidFill>
                <a:latin typeface="Arial"/>
                <a:ea typeface="Arial"/>
                <a:cs typeface="Arial"/>
                <a:sym typeface="Arial"/>
              </a:rPr>
              <a:t> to one another, but all have </a:t>
            </a:r>
            <a:r>
              <a:rPr b="1" i="1" lang="en" sz="1400" u="none" cap="none" strike="noStrike">
                <a:solidFill>
                  <a:srgbClr val="000000"/>
                </a:solidFill>
                <a:latin typeface="Arial"/>
                <a:ea typeface="Arial"/>
                <a:cs typeface="Arial"/>
                <a:sym typeface="Arial"/>
              </a:rPr>
              <a:t>different meanings</a:t>
            </a:r>
            <a:r>
              <a:rPr b="0" i="0" lang="en" sz="1400" u="none" cap="none" strike="noStrike">
                <a:solidFill>
                  <a:srgbClr val="000000"/>
                </a:solidFill>
                <a:latin typeface="Arial"/>
                <a:ea typeface="Arial"/>
                <a:cs typeface="Arial"/>
                <a:sym typeface="Arial"/>
              </a:rPr>
              <a:t>. They relate to one another like a funnel: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000000"/>
                </a:solidFill>
                <a:latin typeface="Arial"/>
                <a:ea typeface="Arial"/>
                <a:cs typeface="Arial"/>
                <a:sym typeface="Arial"/>
              </a:rPr>
              <a:t>Deep Learning is </a:t>
            </a:r>
            <a:r>
              <a:rPr b="0" i="1" lang="en" sz="1400" u="none" cap="none" strike="noStrike">
                <a:solidFill>
                  <a:srgbClr val="000000"/>
                </a:solidFill>
                <a:latin typeface="Arial"/>
                <a:ea typeface="Arial"/>
                <a:cs typeface="Arial"/>
                <a:sym typeface="Arial"/>
              </a:rPr>
              <a:t>one type</a:t>
            </a:r>
            <a:r>
              <a:rPr b="0" i="0" lang="en" sz="1400" u="none" cap="none" strike="noStrike">
                <a:solidFill>
                  <a:srgbClr val="000000"/>
                </a:solidFill>
                <a:latin typeface="Arial"/>
                <a:ea typeface="Arial"/>
                <a:cs typeface="Arial"/>
                <a:sym typeface="Arial"/>
              </a:rPr>
              <a:t> of Machine Learning, and Machine Learning is </a:t>
            </a:r>
            <a:r>
              <a:rPr b="0" i="1" lang="en" sz="1400" u="none" cap="none" strike="noStrike">
                <a:solidFill>
                  <a:srgbClr val="000000"/>
                </a:solidFill>
                <a:latin typeface="Arial"/>
                <a:ea typeface="Arial"/>
                <a:cs typeface="Arial"/>
                <a:sym typeface="Arial"/>
              </a:rPr>
              <a:t>one type </a:t>
            </a:r>
            <a:r>
              <a:rPr b="0" i="0" lang="en" sz="1400" u="none" cap="none" strike="noStrike">
                <a:solidFill>
                  <a:srgbClr val="000000"/>
                </a:solidFill>
                <a:latin typeface="Arial"/>
                <a:ea typeface="Arial"/>
                <a:cs typeface="Arial"/>
                <a:sym typeface="Arial"/>
              </a:rPr>
              <a:t>of Artificial Intelligence.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0" st="0"/>
                                            </p:txEl>
                                          </p:spTgt>
                                        </p:tgtEl>
                                        <p:attrNameLst>
                                          <p:attrName>style.visibility</p:attrName>
                                        </p:attrNameLst>
                                      </p:cBhvr>
                                      <p:to>
                                        <p:strVal val="visible"/>
                                      </p:to>
                                    </p:set>
                                    <p:animEffect filter="fade" transition="in">
                                      <p:cBhvr>
                                        <p:cTn dur="1000"/>
                                        <p:tgtEl>
                                          <p:spTgt spid="1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1" st="1"/>
                                            </p:txEl>
                                          </p:spTgt>
                                        </p:tgtEl>
                                        <p:attrNameLst>
                                          <p:attrName>style.visibility</p:attrName>
                                        </p:attrNameLst>
                                      </p:cBhvr>
                                      <p:to>
                                        <p:strVal val="visible"/>
                                      </p:to>
                                    </p:set>
                                    <p:animEffect filter="fade" transition="in">
                                      <p:cBhvr>
                                        <p:cTn dur="1000"/>
                                        <p:tgtEl>
                                          <p:spTgt spid="10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2" st="2"/>
                                            </p:txEl>
                                          </p:spTgt>
                                        </p:tgtEl>
                                        <p:attrNameLst>
                                          <p:attrName>style.visibility</p:attrName>
                                        </p:attrNameLst>
                                      </p:cBhvr>
                                      <p:to>
                                        <p:strVal val="visible"/>
                                      </p:to>
                                    </p:set>
                                    <p:animEffect filter="fade" transition="in">
                                      <p:cBhvr>
                                        <p:cTn dur="1000"/>
                                        <p:tgtEl>
                                          <p:spTgt spid="10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3" st="3"/>
                                            </p:txEl>
                                          </p:spTgt>
                                        </p:tgtEl>
                                        <p:attrNameLst>
                                          <p:attrName>style.visibility</p:attrName>
                                        </p:attrNameLst>
                                      </p:cBhvr>
                                      <p:to>
                                        <p:strVal val="visible"/>
                                      </p:to>
                                    </p:set>
                                    <p:animEffect filter="fade" transition="in">
                                      <p:cBhvr>
                                        <p:cTn dur="1000"/>
                                        <p:tgtEl>
                                          <p:spTgt spid="10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4" st="4"/>
                                            </p:txEl>
                                          </p:spTgt>
                                        </p:tgtEl>
                                        <p:attrNameLst>
                                          <p:attrName>style.visibility</p:attrName>
                                        </p:attrNameLst>
                                      </p:cBhvr>
                                      <p:to>
                                        <p:strVal val="visible"/>
                                      </p:to>
                                    </p:set>
                                    <p:animEffect filter="fade" transition="in">
                                      <p:cBhvr>
                                        <p:cTn dur="1000"/>
                                        <p:tgtEl>
                                          <p:spTgt spid="10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5" st="5"/>
                                            </p:txEl>
                                          </p:spTgt>
                                        </p:tgtEl>
                                        <p:attrNameLst>
                                          <p:attrName>style.visibility</p:attrName>
                                        </p:attrNameLst>
                                      </p:cBhvr>
                                      <p:to>
                                        <p:strVal val="visible"/>
                                      </p:to>
                                    </p:set>
                                    <p:animEffect filter="fade" transition="in">
                                      <p:cBhvr>
                                        <p:cTn dur="1000"/>
                                        <p:tgtEl>
                                          <p:spTgt spid="104">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g778272df6f_0_0"/>
          <p:cNvSpPr txBox="1"/>
          <p:nvPr>
            <p:ph type="title"/>
          </p:nvPr>
        </p:nvSpPr>
        <p:spPr>
          <a:xfrm>
            <a:off x="1381250" y="922668"/>
            <a:ext cx="3878400" cy="43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Types of ML: Unsupervised</a:t>
            </a:r>
            <a:endParaRPr>
              <a:highlight>
                <a:srgbClr val="FFCD00"/>
              </a:highlight>
            </a:endParaRPr>
          </a:p>
        </p:txBody>
      </p:sp>
      <p:sp>
        <p:nvSpPr>
          <p:cNvPr id="524" name="Google Shape;524;g778272df6f_0_0"/>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cxnSp>
        <p:nvCxnSpPr>
          <p:cNvPr id="525" name="Google Shape;525;g778272df6f_0_0"/>
          <p:cNvCxnSpPr/>
          <p:nvPr/>
        </p:nvCxnSpPr>
        <p:spPr>
          <a:xfrm>
            <a:off x="1451175" y="1889175"/>
            <a:ext cx="23100" cy="2410500"/>
          </a:xfrm>
          <a:prstGeom prst="straightConnector1">
            <a:avLst/>
          </a:prstGeom>
          <a:noFill/>
          <a:ln cap="flat" cmpd="sng" w="9525">
            <a:solidFill>
              <a:schemeClr val="dk2"/>
            </a:solidFill>
            <a:prstDash val="solid"/>
            <a:round/>
            <a:headEnd len="sm" w="sm" type="none"/>
            <a:tailEnd len="sm" w="sm" type="none"/>
          </a:ln>
        </p:spPr>
      </p:cxnSp>
      <p:cxnSp>
        <p:nvCxnSpPr>
          <p:cNvPr id="526" name="Google Shape;526;g778272df6f_0_0"/>
          <p:cNvCxnSpPr/>
          <p:nvPr/>
        </p:nvCxnSpPr>
        <p:spPr>
          <a:xfrm flipH="1" rot="10800000">
            <a:off x="1489550" y="4253625"/>
            <a:ext cx="4652100" cy="38400"/>
          </a:xfrm>
          <a:prstGeom prst="straightConnector1">
            <a:avLst/>
          </a:prstGeom>
          <a:noFill/>
          <a:ln cap="flat" cmpd="sng" w="9525">
            <a:solidFill>
              <a:schemeClr val="dk2"/>
            </a:solidFill>
            <a:prstDash val="solid"/>
            <a:round/>
            <a:headEnd len="sm" w="sm" type="none"/>
            <a:tailEnd len="sm" w="sm" type="none"/>
          </a:ln>
        </p:spPr>
      </p:cxnSp>
      <p:sp>
        <p:nvSpPr>
          <p:cNvPr id="527" name="Google Shape;527;g778272df6f_0_0"/>
          <p:cNvSpPr txBox="1"/>
          <p:nvPr/>
        </p:nvSpPr>
        <p:spPr>
          <a:xfrm rot="-5399416">
            <a:off x="579685" y="2338422"/>
            <a:ext cx="1766100" cy="86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Quattrocento Sans"/>
                <a:ea typeface="Quattrocento Sans"/>
                <a:cs typeface="Quattrocento Sans"/>
                <a:sym typeface="Quattrocento Sans"/>
              </a:rPr>
              <a:t>Age (0-90)</a:t>
            </a:r>
            <a:endParaRPr b="0" i="0" sz="1400" u="none" cap="none" strike="noStrike">
              <a:solidFill>
                <a:srgbClr val="000000"/>
              </a:solidFill>
              <a:latin typeface="Quattrocento Sans"/>
              <a:ea typeface="Quattrocento Sans"/>
              <a:cs typeface="Quattrocento Sans"/>
              <a:sym typeface="Quattrocento Sans"/>
            </a:endParaRPr>
          </a:p>
        </p:txBody>
      </p:sp>
      <p:sp>
        <p:nvSpPr>
          <p:cNvPr id="528" name="Google Shape;528;g778272df6f_0_0"/>
          <p:cNvSpPr txBox="1"/>
          <p:nvPr/>
        </p:nvSpPr>
        <p:spPr>
          <a:xfrm rot="419">
            <a:off x="2528475" y="4336750"/>
            <a:ext cx="2461800" cy="69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Quattrocento Sans"/>
                <a:ea typeface="Quattrocento Sans"/>
                <a:cs typeface="Quattrocento Sans"/>
                <a:sym typeface="Quattrocento Sans"/>
              </a:rPr>
              <a:t>Income p/y (0-1.000.000)</a:t>
            </a:r>
            <a:endParaRPr b="0" i="0" sz="1400" u="none" cap="none" strike="noStrike">
              <a:solidFill>
                <a:srgbClr val="000000"/>
              </a:solidFill>
              <a:latin typeface="Quattrocento Sans"/>
              <a:ea typeface="Quattrocento Sans"/>
              <a:cs typeface="Quattrocento Sans"/>
              <a:sym typeface="Quattrocento Sans"/>
            </a:endParaRPr>
          </a:p>
        </p:txBody>
      </p:sp>
      <p:sp>
        <p:nvSpPr>
          <p:cNvPr id="529" name="Google Shape;529;g778272df6f_0_0"/>
          <p:cNvSpPr/>
          <p:nvPr/>
        </p:nvSpPr>
        <p:spPr>
          <a:xfrm>
            <a:off x="2287950" y="3785350"/>
            <a:ext cx="153600" cy="1689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g778272df6f_0_0"/>
          <p:cNvSpPr/>
          <p:nvPr/>
        </p:nvSpPr>
        <p:spPr>
          <a:xfrm>
            <a:off x="2440350" y="3937750"/>
            <a:ext cx="153600" cy="1689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g778272df6f_0_0"/>
          <p:cNvSpPr/>
          <p:nvPr/>
        </p:nvSpPr>
        <p:spPr>
          <a:xfrm>
            <a:off x="2440350" y="3616450"/>
            <a:ext cx="153600" cy="1689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g778272df6f_0_0"/>
          <p:cNvSpPr/>
          <p:nvPr/>
        </p:nvSpPr>
        <p:spPr>
          <a:xfrm>
            <a:off x="2077275" y="3889400"/>
            <a:ext cx="153600" cy="1689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g778272df6f_0_0"/>
          <p:cNvSpPr/>
          <p:nvPr/>
        </p:nvSpPr>
        <p:spPr>
          <a:xfrm>
            <a:off x="2751700" y="3616450"/>
            <a:ext cx="153600" cy="1689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g778272df6f_0_0"/>
          <p:cNvSpPr/>
          <p:nvPr/>
        </p:nvSpPr>
        <p:spPr>
          <a:xfrm>
            <a:off x="2474175" y="3219250"/>
            <a:ext cx="153600" cy="1689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g778272df6f_0_0"/>
          <p:cNvSpPr/>
          <p:nvPr/>
        </p:nvSpPr>
        <p:spPr>
          <a:xfrm>
            <a:off x="2230875" y="3447550"/>
            <a:ext cx="153600" cy="1689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g778272df6f_0_0"/>
          <p:cNvSpPr/>
          <p:nvPr/>
        </p:nvSpPr>
        <p:spPr>
          <a:xfrm>
            <a:off x="3560025" y="3616450"/>
            <a:ext cx="153600" cy="168900"/>
          </a:xfrm>
          <a:prstGeom prst="ellipse">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g778272df6f_0_0"/>
          <p:cNvSpPr/>
          <p:nvPr/>
        </p:nvSpPr>
        <p:spPr>
          <a:xfrm>
            <a:off x="3712425" y="3768850"/>
            <a:ext cx="153600" cy="168900"/>
          </a:xfrm>
          <a:prstGeom prst="ellipse">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g778272df6f_0_0"/>
          <p:cNvSpPr/>
          <p:nvPr/>
        </p:nvSpPr>
        <p:spPr>
          <a:xfrm>
            <a:off x="3866025" y="3388150"/>
            <a:ext cx="153600" cy="168900"/>
          </a:xfrm>
          <a:prstGeom prst="ellipse">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g778272df6f_0_0"/>
          <p:cNvSpPr/>
          <p:nvPr/>
        </p:nvSpPr>
        <p:spPr>
          <a:xfrm>
            <a:off x="4140050" y="3616450"/>
            <a:ext cx="153600" cy="168900"/>
          </a:xfrm>
          <a:prstGeom prst="ellipse">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g778272df6f_0_0"/>
          <p:cNvSpPr/>
          <p:nvPr/>
        </p:nvSpPr>
        <p:spPr>
          <a:xfrm>
            <a:off x="4254075" y="3388150"/>
            <a:ext cx="153600" cy="168900"/>
          </a:xfrm>
          <a:prstGeom prst="ellipse">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g778272df6f_0_0"/>
          <p:cNvSpPr/>
          <p:nvPr/>
        </p:nvSpPr>
        <p:spPr>
          <a:xfrm>
            <a:off x="4061025" y="2935200"/>
            <a:ext cx="153600" cy="168900"/>
          </a:xfrm>
          <a:prstGeom prst="ellipse">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g778272df6f_0_0"/>
          <p:cNvSpPr/>
          <p:nvPr/>
        </p:nvSpPr>
        <p:spPr>
          <a:xfrm>
            <a:off x="4495200" y="3557050"/>
            <a:ext cx="153600" cy="168900"/>
          </a:xfrm>
          <a:prstGeom prst="ellipse">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g778272df6f_0_0"/>
          <p:cNvSpPr/>
          <p:nvPr/>
        </p:nvSpPr>
        <p:spPr>
          <a:xfrm>
            <a:off x="4341600" y="3050350"/>
            <a:ext cx="153600" cy="168900"/>
          </a:xfrm>
          <a:prstGeom prst="ellipse">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g778272df6f_0_0"/>
          <p:cNvSpPr/>
          <p:nvPr/>
        </p:nvSpPr>
        <p:spPr>
          <a:xfrm>
            <a:off x="2440350" y="2822050"/>
            <a:ext cx="153600" cy="168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g778272df6f_0_0"/>
          <p:cNvSpPr/>
          <p:nvPr/>
        </p:nvSpPr>
        <p:spPr>
          <a:xfrm>
            <a:off x="2592750" y="2974450"/>
            <a:ext cx="153600" cy="168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g778272df6f_0_0"/>
          <p:cNvSpPr/>
          <p:nvPr/>
        </p:nvSpPr>
        <p:spPr>
          <a:xfrm>
            <a:off x="2660700" y="2687775"/>
            <a:ext cx="153600" cy="168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g778272df6f_0_0"/>
          <p:cNvSpPr/>
          <p:nvPr/>
        </p:nvSpPr>
        <p:spPr>
          <a:xfrm>
            <a:off x="2091713" y="2822050"/>
            <a:ext cx="153600" cy="168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g778272df6f_0_0"/>
          <p:cNvSpPr/>
          <p:nvPr/>
        </p:nvSpPr>
        <p:spPr>
          <a:xfrm>
            <a:off x="2230875" y="2487363"/>
            <a:ext cx="153600" cy="168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g778272df6f_0_0"/>
          <p:cNvSpPr/>
          <p:nvPr/>
        </p:nvSpPr>
        <p:spPr>
          <a:xfrm>
            <a:off x="2592750" y="2332450"/>
            <a:ext cx="153600" cy="168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g778272df6f_0_0"/>
          <p:cNvSpPr/>
          <p:nvPr/>
        </p:nvSpPr>
        <p:spPr>
          <a:xfrm>
            <a:off x="2902050" y="2896300"/>
            <a:ext cx="153600" cy="168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g778272df6f_0_0"/>
          <p:cNvSpPr/>
          <p:nvPr/>
        </p:nvSpPr>
        <p:spPr>
          <a:xfrm>
            <a:off x="3008150" y="2583800"/>
            <a:ext cx="153600" cy="168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g778272df6f_0_0"/>
          <p:cNvSpPr/>
          <p:nvPr/>
        </p:nvSpPr>
        <p:spPr>
          <a:xfrm>
            <a:off x="3682575" y="2402913"/>
            <a:ext cx="153600" cy="1689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g778272df6f_0_0"/>
          <p:cNvSpPr/>
          <p:nvPr/>
        </p:nvSpPr>
        <p:spPr>
          <a:xfrm>
            <a:off x="3834975" y="2555313"/>
            <a:ext cx="153600" cy="1689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g778272df6f_0_0"/>
          <p:cNvSpPr/>
          <p:nvPr/>
        </p:nvSpPr>
        <p:spPr>
          <a:xfrm>
            <a:off x="3682575" y="2721488"/>
            <a:ext cx="153600" cy="1689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g778272df6f_0_0"/>
          <p:cNvSpPr/>
          <p:nvPr/>
        </p:nvSpPr>
        <p:spPr>
          <a:xfrm>
            <a:off x="4140050" y="2583788"/>
            <a:ext cx="153600" cy="1689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g778272df6f_0_0"/>
          <p:cNvSpPr/>
          <p:nvPr/>
        </p:nvSpPr>
        <p:spPr>
          <a:xfrm>
            <a:off x="3621825" y="3009675"/>
            <a:ext cx="153600" cy="1689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g778272df6f_0_0"/>
          <p:cNvSpPr/>
          <p:nvPr/>
        </p:nvSpPr>
        <p:spPr>
          <a:xfrm>
            <a:off x="4357000" y="2712538"/>
            <a:ext cx="153600" cy="1689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g778272df6f_0_0"/>
          <p:cNvSpPr/>
          <p:nvPr/>
        </p:nvSpPr>
        <p:spPr>
          <a:xfrm>
            <a:off x="3326888" y="2896288"/>
            <a:ext cx="153600" cy="1689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g778272df6f_0_0"/>
          <p:cNvSpPr/>
          <p:nvPr/>
        </p:nvSpPr>
        <p:spPr>
          <a:xfrm>
            <a:off x="3345363" y="2555313"/>
            <a:ext cx="153600" cy="1689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60" name="Google Shape;560;g778272df6f_0_0"/>
          <p:cNvCxnSpPr/>
          <p:nvPr/>
        </p:nvCxnSpPr>
        <p:spPr>
          <a:xfrm>
            <a:off x="3201500" y="1812400"/>
            <a:ext cx="53700" cy="2310600"/>
          </a:xfrm>
          <a:prstGeom prst="straightConnector1">
            <a:avLst/>
          </a:prstGeom>
          <a:noFill/>
          <a:ln cap="flat" cmpd="sng" w="9525">
            <a:solidFill>
              <a:schemeClr val="dk2"/>
            </a:solidFill>
            <a:prstDash val="dot"/>
            <a:round/>
            <a:headEnd len="sm" w="sm" type="none"/>
            <a:tailEnd len="sm" w="sm" type="none"/>
          </a:ln>
        </p:spPr>
      </p:cxnSp>
      <p:cxnSp>
        <p:nvCxnSpPr>
          <p:cNvPr id="561" name="Google Shape;561;g778272df6f_0_0"/>
          <p:cNvCxnSpPr/>
          <p:nvPr/>
        </p:nvCxnSpPr>
        <p:spPr>
          <a:xfrm flipH="1" rot="10800000">
            <a:off x="1712175" y="3163475"/>
            <a:ext cx="3746400" cy="23100"/>
          </a:xfrm>
          <a:prstGeom prst="straightConnector1">
            <a:avLst/>
          </a:prstGeom>
          <a:noFill/>
          <a:ln cap="flat" cmpd="sng" w="9525">
            <a:solidFill>
              <a:schemeClr val="dk2"/>
            </a:solidFill>
            <a:prstDash val="dot"/>
            <a:round/>
            <a:headEnd len="sm" w="sm" type="none"/>
            <a:tailEnd len="sm" w="sm" type="non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g776a2abdbc_0_173"/>
          <p:cNvSpPr txBox="1"/>
          <p:nvPr>
            <p:ph type="title"/>
          </p:nvPr>
        </p:nvSpPr>
        <p:spPr>
          <a:xfrm>
            <a:off x="1381250" y="922668"/>
            <a:ext cx="3878400" cy="43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Types of ML: Reinforcement</a:t>
            </a:r>
            <a:endParaRPr>
              <a:highlight>
                <a:srgbClr val="FFCD00"/>
              </a:highlight>
            </a:endParaRPr>
          </a:p>
        </p:txBody>
      </p:sp>
      <p:sp>
        <p:nvSpPr>
          <p:cNvPr id="567" name="Google Shape;567;g776a2abdbc_0_173"/>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568" name="Google Shape;568;g776a2abdbc_0_173"/>
          <p:cNvSpPr txBox="1"/>
          <p:nvPr/>
        </p:nvSpPr>
        <p:spPr>
          <a:xfrm>
            <a:off x="853950" y="1261025"/>
            <a:ext cx="7896900" cy="36306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1100"/>
              <a:buFont typeface="Arial"/>
              <a:buNone/>
            </a:pPr>
            <a:r>
              <a:t/>
            </a:r>
            <a:endParaRPr b="1"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t/>
            </a:r>
            <a:endParaRPr b="1"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rPr b="1" i="0" lang="en" sz="1400" u="none" cap="none" strike="noStrike">
                <a:solidFill>
                  <a:srgbClr val="000000"/>
                </a:solidFill>
                <a:latin typeface="Arial"/>
                <a:ea typeface="Arial"/>
                <a:cs typeface="Arial"/>
                <a:sym typeface="Arial"/>
              </a:rPr>
              <a:t>Reinforcement learning.</a:t>
            </a:r>
            <a:r>
              <a:rPr b="0" i="0" lang="en" sz="1400" u="none" cap="none" strike="noStrike">
                <a:solidFill>
                  <a:srgbClr val="000000"/>
                </a:solidFill>
                <a:latin typeface="Arial"/>
                <a:ea typeface="Arial"/>
                <a:cs typeface="Arial"/>
                <a:sym typeface="Arial"/>
              </a:rPr>
              <a:t> This is a less common (and more recent) type of machine learning that enables a machine to learn through the process of trial and error.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t/>
            </a:r>
            <a:endParaRPr/>
          </a:p>
          <a:p>
            <a:pPr indent="0" lvl="0" marL="0" marR="0" rtl="0" algn="just">
              <a:lnSpc>
                <a:spcPct val="100000"/>
              </a:lnSpc>
              <a:spcBef>
                <a:spcPts val="0"/>
              </a:spcBef>
              <a:spcAft>
                <a:spcPts val="0"/>
              </a:spcAft>
              <a:buClr>
                <a:schemeClr val="dk1"/>
              </a:buClr>
              <a:buSzPts val="1100"/>
              <a:buFont typeface="Arial"/>
              <a:buNone/>
            </a:pPr>
            <a:r>
              <a:rPr b="0" i="0" lang="en" sz="1400" u="none" cap="none" strike="noStrike">
                <a:solidFill>
                  <a:srgbClr val="000000"/>
                </a:solidFill>
                <a:latin typeface="Arial"/>
                <a:ea typeface="Arial"/>
                <a:cs typeface="Arial"/>
                <a:sym typeface="Arial"/>
              </a:rPr>
              <a:t>While the two previous types use training sets from which the algorithms learn, in reinforcement learning, </a:t>
            </a:r>
            <a:r>
              <a:rPr b="1" i="1" lang="en" sz="1400" u="none" cap="none" strike="noStrike">
                <a:solidFill>
                  <a:srgbClr val="000000"/>
                </a:solidFill>
                <a:latin typeface="Arial"/>
                <a:ea typeface="Arial"/>
                <a:cs typeface="Arial"/>
                <a:sym typeface="Arial"/>
              </a:rPr>
              <a:t>the algorithm learns through the feedback it receives.</a:t>
            </a:r>
            <a:r>
              <a:rPr b="0" i="0" lang="en" sz="1400" u="none" cap="none" strike="noStrike">
                <a:solidFill>
                  <a:srgbClr val="000000"/>
                </a:solidFill>
                <a:latin typeface="Arial"/>
                <a:ea typeface="Arial"/>
                <a:cs typeface="Arial"/>
                <a:sym typeface="Arial"/>
              </a:rPr>
              <a:t> The computer makes an action, and receives positive or negative feedback about that action. It then learns which are 'good' and 'bad' actions. </a:t>
            </a:r>
            <a:endParaRPr b="0" i="0" sz="1400" u="none" cap="none" strike="noStrike">
              <a:solidFill>
                <a:srgbClr val="000000"/>
              </a:solidFill>
              <a:latin typeface="Arial"/>
              <a:ea typeface="Arial"/>
              <a:cs typeface="Arial"/>
              <a:sym typeface="Arial"/>
            </a:endParaRPr>
          </a:p>
          <a:p>
            <a:pPr indent="0" lvl="0" marL="45720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8">
                                            <p:txEl>
                                              <p:pRg end="0" st="0"/>
                                            </p:txEl>
                                          </p:spTgt>
                                        </p:tgtEl>
                                        <p:attrNameLst>
                                          <p:attrName>style.visibility</p:attrName>
                                        </p:attrNameLst>
                                      </p:cBhvr>
                                      <p:to>
                                        <p:strVal val="visible"/>
                                      </p:to>
                                    </p:set>
                                    <p:animEffect filter="fade" transition="in">
                                      <p:cBhvr>
                                        <p:cTn dur="1000"/>
                                        <p:tgtEl>
                                          <p:spTgt spid="5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8">
                                            <p:txEl>
                                              <p:pRg end="1" st="1"/>
                                            </p:txEl>
                                          </p:spTgt>
                                        </p:tgtEl>
                                        <p:attrNameLst>
                                          <p:attrName>style.visibility</p:attrName>
                                        </p:attrNameLst>
                                      </p:cBhvr>
                                      <p:to>
                                        <p:strVal val="visible"/>
                                      </p:to>
                                    </p:set>
                                    <p:animEffect filter="fade" transition="in">
                                      <p:cBhvr>
                                        <p:cTn dur="1000"/>
                                        <p:tgtEl>
                                          <p:spTgt spid="56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8">
                                            <p:txEl>
                                              <p:pRg end="2" st="2"/>
                                            </p:txEl>
                                          </p:spTgt>
                                        </p:tgtEl>
                                        <p:attrNameLst>
                                          <p:attrName>style.visibility</p:attrName>
                                        </p:attrNameLst>
                                      </p:cBhvr>
                                      <p:to>
                                        <p:strVal val="visible"/>
                                      </p:to>
                                    </p:set>
                                    <p:animEffect filter="fade" transition="in">
                                      <p:cBhvr>
                                        <p:cTn dur="1000"/>
                                        <p:tgtEl>
                                          <p:spTgt spid="56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8">
                                            <p:txEl>
                                              <p:pRg end="3" st="3"/>
                                            </p:txEl>
                                          </p:spTgt>
                                        </p:tgtEl>
                                        <p:attrNameLst>
                                          <p:attrName>style.visibility</p:attrName>
                                        </p:attrNameLst>
                                      </p:cBhvr>
                                      <p:to>
                                        <p:strVal val="visible"/>
                                      </p:to>
                                    </p:set>
                                    <p:animEffect filter="fade" transition="in">
                                      <p:cBhvr>
                                        <p:cTn dur="1000"/>
                                        <p:tgtEl>
                                          <p:spTgt spid="56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8">
                                            <p:txEl>
                                              <p:pRg end="4" st="4"/>
                                            </p:txEl>
                                          </p:spTgt>
                                        </p:tgtEl>
                                        <p:attrNameLst>
                                          <p:attrName>style.visibility</p:attrName>
                                        </p:attrNameLst>
                                      </p:cBhvr>
                                      <p:to>
                                        <p:strVal val="visible"/>
                                      </p:to>
                                    </p:set>
                                    <p:animEffect filter="fade" transition="in">
                                      <p:cBhvr>
                                        <p:cTn dur="1000"/>
                                        <p:tgtEl>
                                          <p:spTgt spid="56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8">
                                            <p:txEl>
                                              <p:pRg end="5" st="5"/>
                                            </p:txEl>
                                          </p:spTgt>
                                        </p:tgtEl>
                                        <p:attrNameLst>
                                          <p:attrName>style.visibility</p:attrName>
                                        </p:attrNameLst>
                                      </p:cBhvr>
                                      <p:to>
                                        <p:strVal val="visible"/>
                                      </p:to>
                                    </p:set>
                                    <p:animEffect filter="fade" transition="in">
                                      <p:cBhvr>
                                        <p:cTn dur="1000"/>
                                        <p:tgtEl>
                                          <p:spTgt spid="568">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ga4207f02e0_0_20"/>
          <p:cNvSpPr txBox="1"/>
          <p:nvPr>
            <p:ph type="title"/>
          </p:nvPr>
        </p:nvSpPr>
        <p:spPr>
          <a:xfrm>
            <a:off x="1381250" y="922668"/>
            <a:ext cx="3878400" cy="43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Types of ML: Reinforcement</a:t>
            </a:r>
            <a:endParaRPr>
              <a:highlight>
                <a:srgbClr val="FFCD00"/>
              </a:highlight>
            </a:endParaRPr>
          </a:p>
        </p:txBody>
      </p:sp>
      <p:sp>
        <p:nvSpPr>
          <p:cNvPr id="574" name="Google Shape;574;ga4207f02e0_0_20"/>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575" name="Google Shape;575;ga4207f02e0_0_20"/>
          <p:cNvSpPr txBox="1"/>
          <p:nvPr/>
        </p:nvSpPr>
        <p:spPr>
          <a:xfrm>
            <a:off x="853950" y="1495225"/>
            <a:ext cx="7896900" cy="12921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1100"/>
              <a:buFont typeface="Arial"/>
              <a:buNone/>
            </a:pPr>
            <a:r>
              <a:t/>
            </a:r>
            <a:endParaRPr b="1"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100"/>
              <a:buFont typeface="Arial"/>
              <a:buNone/>
            </a:pPr>
            <a:r>
              <a:t/>
            </a:r>
            <a:endParaRPr b="1"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rPr lang="en"/>
              <a:t>R</a:t>
            </a:r>
            <a:r>
              <a:rPr b="0" i="0" lang="en" sz="1400" u="none" cap="none" strike="noStrike">
                <a:solidFill>
                  <a:srgbClr val="000000"/>
                </a:solidFill>
                <a:latin typeface="Arial"/>
                <a:ea typeface="Arial"/>
                <a:cs typeface="Arial"/>
                <a:sym typeface="Arial"/>
              </a:rPr>
              <a:t>einforcement learning is when computers are taught to play games: they learn what are the winning move through trying many different moves and receiving feedback about the moves that they make. (</a:t>
            </a:r>
            <a:r>
              <a:rPr b="0" i="0" lang="en" sz="1400" u="sng" cap="none" strike="noStrike">
                <a:solidFill>
                  <a:schemeClr val="hlink"/>
                </a:solidFill>
                <a:latin typeface="Arial"/>
                <a:ea typeface="Arial"/>
                <a:cs typeface="Arial"/>
                <a:sym typeface="Arial"/>
                <a:hlinkClick r:id="rId3"/>
              </a:rPr>
              <a:t>Link</a:t>
            </a:r>
            <a:r>
              <a:rPr b="0" i="0" lang="en" sz="1400" u="none" cap="none" strike="noStrike">
                <a:solidFill>
                  <a:srgbClr val="000000"/>
                </a:solidFill>
                <a:latin typeface="Arial"/>
                <a:ea typeface="Arial"/>
                <a:cs typeface="Arial"/>
                <a:sym typeface="Arial"/>
              </a:rPr>
              <a:t>) (</a:t>
            </a:r>
            <a:r>
              <a:rPr b="0" i="0" lang="en" sz="1400" u="sng" cap="none" strike="noStrike">
                <a:solidFill>
                  <a:schemeClr val="hlink"/>
                </a:solidFill>
                <a:latin typeface="Arial"/>
                <a:ea typeface="Arial"/>
                <a:cs typeface="Arial"/>
                <a:sym typeface="Arial"/>
                <a:hlinkClick r:id="rId4"/>
              </a:rPr>
              <a:t>Link</a:t>
            </a:r>
            <a:r>
              <a:rPr b="0" i="0" lang="en"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45720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ga4207f02e0_0_26"/>
          <p:cNvSpPr txBox="1"/>
          <p:nvPr>
            <p:ph type="title"/>
          </p:nvPr>
        </p:nvSpPr>
        <p:spPr>
          <a:xfrm>
            <a:off x="1381250" y="922668"/>
            <a:ext cx="3878400" cy="43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Types of ML: Generative</a:t>
            </a:r>
            <a:endParaRPr>
              <a:highlight>
                <a:srgbClr val="FFCD00"/>
              </a:highlight>
            </a:endParaRPr>
          </a:p>
        </p:txBody>
      </p:sp>
      <p:sp>
        <p:nvSpPr>
          <p:cNvPr id="581" name="Google Shape;581;ga4207f02e0_0_26"/>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582" name="Google Shape;582;ga4207f02e0_0_26"/>
          <p:cNvSpPr txBox="1"/>
          <p:nvPr/>
        </p:nvSpPr>
        <p:spPr>
          <a:xfrm>
            <a:off x="844575" y="1432463"/>
            <a:ext cx="7896900" cy="9801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lang="en"/>
              <a:t>Nowadays it is also possible to generate new data using old data. These approaches work by competing two algorithms against each other during the training process.</a:t>
            </a:r>
            <a:endParaRPr/>
          </a:p>
          <a:p>
            <a:pPr indent="0" lvl="0" marL="0" marR="0" rtl="0" algn="just">
              <a:lnSpc>
                <a:spcPct val="100000"/>
              </a:lnSpc>
              <a:spcBef>
                <a:spcPts val="0"/>
              </a:spcBef>
              <a:spcAft>
                <a:spcPts val="0"/>
              </a:spcAft>
              <a:buNone/>
            </a:pPr>
            <a:r>
              <a:t/>
            </a:r>
            <a:endParaRPr/>
          </a:p>
          <a:p>
            <a:pPr indent="0" lvl="0" marL="0" marR="0" rtl="0" algn="just">
              <a:lnSpc>
                <a:spcPct val="100000"/>
              </a:lnSpc>
              <a:spcBef>
                <a:spcPts val="0"/>
              </a:spcBef>
              <a:spcAft>
                <a:spcPts val="0"/>
              </a:spcAft>
              <a:buNone/>
            </a:pPr>
            <a:r>
              <a:rPr lang="en"/>
              <a:t>For instance, </a:t>
            </a:r>
            <a:r>
              <a:rPr b="1" lang="en"/>
              <a:t>GANs</a:t>
            </a:r>
            <a:r>
              <a:rPr lang="en"/>
              <a:t> and </a:t>
            </a:r>
            <a:r>
              <a:rPr b="1" lang="en"/>
              <a:t>VAEs</a:t>
            </a:r>
            <a:r>
              <a:rPr lang="en"/>
              <a:t> (generative deep neural networks) can be used to create deep fakes. </a:t>
            </a:r>
            <a:endParaRPr b="0" i="0" sz="1400" u="none" cap="none" strike="noStrike">
              <a:solidFill>
                <a:srgbClr val="000000"/>
              </a:solidFill>
              <a:latin typeface="Arial"/>
              <a:ea typeface="Arial"/>
              <a:cs typeface="Arial"/>
              <a:sym typeface="Arial"/>
            </a:endParaRPr>
          </a:p>
          <a:p>
            <a:pPr indent="0" lvl="0" marL="45720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3" name="Google Shape;583;ga4207f02e0_0_26"/>
          <p:cNvPicPr preferRelativeResize="0"/>
          <p:nvPr/>
        </p:nvPicPr>
        <p:blipFill>
          <a:blip r:embed="rId3">
            <a:alphaModFix/>
          </a:blip>
          <a:stretch>
            <a:fillRect/>
          </a:stretch>
        </p:blipFill>
        <p:spPr>
          <a:xfrm>
            <a:off x="2663250" y="2612150"/>
            <a:ext cx="4100200" cy="2306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3"/>
                                        </p:tgtEl>
                                        <p:attrNameLst>
                                          <p:attrName>style.visibility</p:attrName>
                                        </p:attrNameLst>
                                      </p:cBhvr>
                                      <p:to>
                                        <p:strVal val="visible"/>
                                      </p:to>
                                    </p:set>
                                    <p:animEffect filter="fade" transition="in">
                                      <p:cBhvr>
                                        <p:cTn dur="1000"/>
                                        <p:tgtEl>
                                          <p:spTgt spid="5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2">
                                            <p:txEl>
                                              <p:pRg end="0" st="0"/>
                                            </p:txEl>
                                          </p:spTgt>
                                        </p:tgtEl>
                                        <p:attrNameLst>
                                          <p:attrName>style.visibility</p:attrName>
                                        </p:attrNameLst>
                                      </p:cBhvr>
                                      <p:to>
                                        <p:strVal val="visible"/>
                                      </p:to>
                                    </p:set>
                                    <p:animEffect filter="fade" transition="in">
                                      <p:cBhvr>
                                        <p:cTn dur="1000"/>
                                        <p:tgtEl>
                                          <p:spTgt spid="58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2">
                                            <p:txEl>
                                              <p:pRg end="1" st="1"/>
                                            </p:txEl>
                                          </p:spTgt>
                                        </p:tgtEl>
                                        <p:attrNameLst>
                                          <p:attrName>style.visibility</p:attrName>
                                        </p:attrNameLst>
                                      </p:cBhvr>
                                      <p:to>
                                        <p:strVal val="visible"/>
                                      </p:to>
                                    </p:set>
                                    <p:animEffect filter="fade" transition="in">
                                      <p:cBhvr>
                                        <p:cTn dur="1000"/>
                                        <p:tgtEl>
                                          <p:spTgt spid="58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2">
                                            <p:txEl>
                                              <p:pRg end="2" st="2"/>
                                            </p:txEl>
                                          </p:spTgt>
                                        </p:tgtEl>
                                        <p:attrNameLst>
                                          <p:attrName>style.visibility</p:attrName>
                                        </p:attrNameLst>
                                      </p:cBhvr>
                                      <p:to>
                                        <p:strVal val="visible"/>
                                      </p:to>
                                    </p:set>
                                    <p:animEffect filter="fade" transition="in">
                                      <p:cBhvr>
                                        <p:cTn dur="1000"/>
                                        <p:tgtEl>
                                          <p:spTgt spid="58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2">
                                            <p:txEl>
                                              <p:pRg end="3" st="3"/>
                                            </p:txEl>
                                          </p:spTgt>
                                        </p:tgtEl>
                                        <p:attrNameLst>
                                          <p:attrName>style.visibility</p:attrName>
                                        </p:attrNameLst>
                                      </p:cBhvr>
                                      <p:to>
                                        <p:strVal val="visible"/>
                                      </p:to>
                                    </p:set>
                                    <p:animEffect filter="fade" transition="in">
                                      <p:cBhvr>
                                        <p:cTn dur="1000"/>
                                        <p:tgtEl>
                                          <p:spTgt spid="58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g776a2abdbc_0_186"/>
          <p:cNvSpPr txBox="1"/>
          <p:nvPr>
            <p:ph type="ctrTitle"/>
          </p:nvPr>
        </p:nvSpPr>
        <p:spPr>
          <a:xfrm>
            <a:off x="1985050" y="2133650"/>
            <a:ext cx="3787800" cy="719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100"/>
              <a:buNone/>
            </a:pPr>
            <a:r>
              <a:rPr lang="en"/>
              <a:t>Summary </a:t>
            </a:r>
            <a:endParaRPr/>
          </a:p>
        </p:txBody>
      </p:sp>
      <p:sp>
        <p:nvSpPr>
          <p:cNvPr id="589" name="Google Shape;589;g776a2abdbc_0_186"/>
          <p:cNvSpPr txBox="1"/>
          <p:nvPr/>
        </p:nvSpPr>
        <p:spPr>
          <a:xfrm>
            <a:off x="1133975" y="2291150"/>
            <a:ext cx="543900" cy="562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Lora"/>
                <a:ea typeface="Lora"/>
                <a:cs typeface="Lora"/>
                <a:sym typeface="Lora"/>
              </a:rPr>
              <a:t>7</a:t>
            </a:r>
            <a:endParaRPr b="0" i="0" sz="2400" u="none" cap="none" strike="noStrike">
              <a:solidFill>
                <a:schemeClr val="dk1"/>
              </a:solidFill>
              <a:latin typeface="Lora"/>
              <a:ea typeface="Lora"/>
              <a:cs typeface="Lora"/>
              <a:sym typeface="Lora"/>
            </a:endParaRPr>
          </a:p>
        </p:txBody>
      </p:sp>
      <p:sp>
        <p:nvSpPr>
          <p:cNvPr id="590" name="Google Shape;590;g776a2abdbc_0_186"/>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g776a2abdbc_0_192"/>
          <p:cNvSpPr txBox="1"/>
          <p:nvPr>
            <p:ph type="title"/>
          </p:nvPr>
        </p:nvSpPr>
        <p:spPr>
          <a:xfrm>
            <a:off x="1381250" y="922668"/>
            <a:ext cx="3878400" cy="43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Summary</a:t>
            </a:r>
            <a:endParaRPr>
              <a:highlight>
                <a:srgbClr val="FFCD00"/>
              </a:highlight>
            </a:endParaRPr>
          </a:p>
        </p:txBody>
      </p:sp>
      <p:sp>
        <p:nvSpPr>
          <p:cNvPr id="596" name="Google Shape;596;g776a2abdbc_0_192"/>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597" name="Google Shape;597;g776a2abdbc_0_192"/>
          <p:cNvSpPr txBox="1"/>
          <p:nvPr/>
        </p:nvSpPr>
        <p:spPr>
          <a:xfrm>
            <a:off x="853950" y="1261025"/>
            <a:ext cx="7896900" cy="36306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1" i="1" lang="en" sz="1400" u="none" cap="none" strike="noStrike">
                <a:solidFill>
                  <a:srgbClr val="000000"/>
                </a:solidFill>
                <a:latin typeface="Arial"/>
                <a:ea typeface="Arial"/>
                <a:cs typeface="Arial"/>
                <a:sym typeface="Arial"/>
              </a:rPr>
              <a:t>Artificial Intelligence</a:t>
            </a:r>
            <a:r>
              <a:rPr b="0" i="0" lang="en" sz="1400" u="none" cap="none" strike="noStrike">
                <a:solidFill>
                  <a:srgbClr val="000000"/>
                </a:solidFill>
                <a:latin typeface="Arial"/>
                <a:ea typeface="Arial"/>
                <a:cs typeface="Arial"/>
                <a:sym typeface="Arial"/>
              </a:rPr>
              <a:t> includes the areas in which computers use logic, perception, and learning to make decisions as a human would. Machine Learning is a type of AI in which computers learn through applying mathematical algorithms to data. Deep Learning is a type of Machine Learning in which deep neural networks are used;</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In Machine Learning, the algorithm learns by looking at a subset of the data, the training set. We then evaluate it based on how well it predicts the outcome when it sees new data;</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Machine Learning can solve both </a:t>
            </a:r>
            <a:r>
              <a:rPr b="1" i="1" lang="en" sz="1400" u="none" cap="none" strike="noStrike">
                <a:solidFill>
                  <a:srgbClr val="000000"/>
                </a:solidFill>
                <a:latin typeface="Arial"/>
                <a:ea typeface="Arial"/>
                <a:cs typeface="Arial"/>
                <a:sym typeface="Arial"/>
              </a:rPr>
              <a:t>regression</a:t>
            </a:r>
            <a:r>
              <a:rPr b="0" i="0" lang="en" sz="1400" u="none" cap="none" strike="noStrike">
                <a:solidFill>
                  <a:srgbClr val="000000"/>
                </a:solidFill>
                <a:latin typeface="Arial"/>
                <a:ea typeface="Arial"/>
                <a:cs typeface="Arial"/>
                <a:sym typeface="Arial"/>
              </a:rPr>
              <a:t> problems, where the outcome is continuous, and </a:t>
            </a:r>
            <a:r>
              <a:rPr b="1" i="1" lang="en" sz="1400" u="none" cap="none" strike="noStrike">
                <a:solidFill>
                  <a:srgbClr val="000000"/>
                </a:solidFill>
                <a:latin typeface="Arial"/>
                <a:ea typeface="Arial"/>
                <a:cs typeface="Arial"/>
                <a:sym typeface="Arial"/>
              </a:rPr>
              <a:t>classification</a:t>
            </a:r>
            <a:r>
              <a:rPr b="0" i="0" lang="en" sz="1400" u="none" cap="none" strike="noStrike">
                <a:solidFill>
                  <a:srgbClr val="000000"/>
                </a:solidFill>
                <a:latin typeface="Arial"/>
                <a:ea typeface="Arial"/>
                <a:cs typeface="Arial"/>
                <a:sym typeface="Arial"/>
              </a:rPr>
              <a:t> problems, where the outcome is discrete;</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Supervised Learning finds patterns in data when we know the outcome variable and have values for it in the available data;</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1" i="1" lang="en" sz="1400" u="none" cap="none" strike="noStrike">
                <a:solidFill>
                  <a:srgbClr val="000000"/>
                </a:solidFill>
                <a:latin typeface="Arial"/>
                <a:ea typeface="Arial"/>
                <a:cs typeface="Arial"/>
                <a:sym typeface="Arial"/>
              </a:rPr>
              <a:t>Unsupervised Learning</a:t>
            </a:r>
            <a:r>
              <a:rPr b="0" i="0" lang="en" sz="1400" u="none" cap="none" strike="noStrike">
                <a:solidFill>
                  <a:srgbClr val="000000"/>
                </a:solidFill>
                <a:latin typeface="Arial"/>
                <a:ea typeface="Arial"/>
                <a:cs typeface="Arial"/>
                <a:sym typeface="Arial"/>
              </a:rPr>
              <a:t> finds patterns in data when the outcome variable is unknown;</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1" i="1" lang="en" sz="1400" u="none" cap="none" strike="noStrike">
                <a:solidFill>
                  <a:srgbClr val="000000"/>
                </a:solidFill>
                <a:latin typeface="Arial"/>
                <a:ea typeface="Arial"/>
                <a:cs typeface="Arial"/>
                <a:sym typeface="Arial"/>
              </a:rPr>
              <a:t>Reinforcement Learning</a:t>
            </a:r>
            <a:r>
              <a:rPr b="0" i="0" lang="en" sz="1400" u="none" cap="none" strike="noStrike">
                <a:solidFill>
                  <a:srgbClr val="000000"/>
                </a:solidFill>
                <a:latin typeface="Arial"/>
                <a:ea typeface="Arial"/>
                <a:cs typeface="Arial"/>
                <a:sym typeface="Arial"/>
              </a:rPr>
              <a:t> is the process of learning through trial and error.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7">
                                            <p:txEl>
                                              <p:pRg end="0" st="0"/>
                                            </p:txEl>
                                          </p:spTgt>
                                        </p:tgtEl>
                                        <p:attrNameLst>
                                          <p:attrName>style.visibility</p:attrName>
                                        </p:attrNameLst>
                                      </p:cBhvr>
                                      <p:to>
                                        <p:strVal val="visible"/>
                                      </p:to>
                                    </p:set>
                                    <p:animEffect filter="fade" transition="in">
                                      <p:cBhvr>
                                        <p:cTn dur="1000"/>
                                        <p:tgtEl>
                                          <p:spTgt spid="59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7">
                                            <p:txEl>
                                              <p:pRg end="1" st="1"/>
                                            </p:txEl>
                                          </p:spTgt>
                                        </p:tgtEl>
                                        <p:attrNameLst>
                                          <p:attrName>style.visibility</p:attrName>
                                        </p:attrNameLst>
                                      </p:cBhvr>
                                      <p:to>
                                        <p:strVal val="visible"/>
                                      </p:to>
                                    </p:set>
                                    <p:animEffect filter="fade" transition="in">
                                      <p:cBhvr>
                                        <p:cTn dur="1000"/>
                                        <p:tgtEl>
                                          <p:spTgt spid="59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7">
                                            <p:txEl>
                                              <p:pRg end="2" st="2"/>
                                            </p:txEl>
                                          </p:spTgt>
                                        </p:tgtEl>
                                        <p:attrNameLst>
                                          <p:attrName>style.visibility</p:attrName>
                                        </p:attrNameLst>
                                      </p:cBhvr>
                                      <p:to>
                                        <p:strVal val="visible"/>
                                      </p:to>
                                    </p:set>
                                    <p:animEffect filter="fade" transition="in">
                                      <p:cBhvr>
                                        <p:cTn dur="1000"/>
                                        <p:tgtEl>
                                          <p:spTgt spid="59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7">
                                            <p:txEl>
                                              <p:pRg end="3" st="3"/>
                                            </p:txEl>
                                          </p:spTgt>
                                        </p:tgtEl>
                                        <p:attrNameLst>
                                          <p:attrName>style.visibility</p:attrName>
                                        </p:attrNameLst>
                                      </p:cBhvr>
                                      <p:to>
                                        <p:strVal val="visible"/>
                                      </p:to>
                                    </p:set>
                                    <p:animEffect filter="fade" transition="in">
                                      <p:cBhvr>
                                        <p:cTn dur="1000"/>
                                        <p:tgtEl>
                                          <p:spTgt spid="59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7">
                                            <p:txEl>
                                              <p:pRg end="4" st="4"/>
                                            </p:txEl>
                                          </p:spTgt>
                                        </p:tgtEl>
                                        <p:attrNameLst>
                                          <p:attrName>style.visibility</p:attrName>
                                        </p:attrNameLst>
                                      </p:cBhvr>
                                      <p:to>
                                        <p:strVal val="visible"/>
                                      </p:to>
                                    </p:set>
                                    <p:animEffect filter="fade" transition="in">
                                      <p:cBhvr>
                                        <p:cTn dur="1000"/>
                                        <p:tgtEl>
                                          <p:spTgt spid="59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7">
                                            <p:txEl>
                                              <p:pRg end="5" st="5"/>
                                            </p:txEl>
                                          </p:spTgt>
                                        </p:tgtEl>
                                        <p:attrNameLst>
                                          <p:attrName>style.visibility</p:attrName>
                                        </p:attrNameLst>
                                      </p:cBhvr>
                                      <p:to>
                                        <p:strVal val="visible"/>
                                      </p:to>
                                    </p:set>
                                    <p:animEffect filter="fade" transition="in">
                                      <p:cBhvr>
                                        <p:cTn dur="1000"/>
                                        <p:tgtEl>
                                          <p:spTgt spid="59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7">
                                            <p:txEl>
                                              <p:pRg end="6" st="6"/>
                                            </p:txEl>
                                          </p:spTgt>
                                        </p:tgtEl>
                                        <p:attrNameLst>
                                          <p:attrName>style.visibility</p:attrName>
                                        </p:attrNameLst>
                                      </p:cBhvr>
                                      <p:to>
                                        <p:strVal val="visible"/>
                                      </p:to>
                                    </p:set>
                                    <p:animEffect filter="fade" transition="in">
                                      <p:cBhvr>
                                        <p:cTn dur="1000"/>
                                        <p:tgtEl>
                                          <p:spTgt spid="597">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g6fd24979aa_0_64"/>
          <p:cNvSpPr txBox="1"/>
          <p:nvPr>
            <p:ph type="ctrTitle"/>
          </p:nvPr>
        </p:nvSpPr>
        <p:spPr>
          <a:xfrm>
            <a:off x="2031125" y="1936575"/>
            <a:ext cx="3787800" cy="955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The End. </a:t>
            </a:r>
            <a:endParaRPr/>
          </a:p>
        </p:txBody>
      </p:sp>
      <p:sp>
        <p:nvSpPr>
          <p:cNvPr id="603" name="Google Shape;603;g6fd24979aa_0_64"/>
          <p:cNvSpPr txBox="1"/>
          <p:nvPr/>
        </p:nvSpPr>
        <p:spPr>
          <a:xfrm>
            <a:off x="1133975" y="2291150"/>
            <a:ext cx="543900" cy="562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Lora"/>
              <a:ea typeface="Lora"/>
              <a:cs typeface="Lora"/>
              <a:sym typeface="Lora"/>
            </a:endParaRPr>
          </a:p>
        </p:txBody>
      </p:sp>
      <p:sp>
        <p:nvSpPr>
          <p:cNvPr id="604" name="Google Shape;604;g6fd24979aa_0_64"/>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g776a2abdbc_0_25"/>
          <p:cNvSpPr txBox="1"/>
          <p:nvPr>
            <p:ph type="title"/>
          </p:nvPr>
        </p:nvSpPr>
        <p:spPr>
          <a:xfrm>
            <a:off x="1381250" y="922668"/>
            <a:ext cx="3878400" cy="43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Definitions</a:t>
            </a:r>
            <a:endParaRPr>
              <a:highlight>
                <a:srgbClr val="FFCD00"/>
              </a:highlight>
            </a:endParaRPr>
          </a:p>
        </p:txBody>
      </p:sp>
      <p:sp>
        <p:nvSpPr>
          <p:cNvPr id="110" name="Google Shape;110;g776a2abdbc_0_25"/>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11" name="Google Shape;111;g776a2abdbc_0_25"/>
          <p:cNvPicPr preferRelativeResize="0"/>
          <p:nvPr/>
        </p:nvPicPr>
        <p:blipFill rotWithShape="1">
          <a:blip r:embed="rId3">
            <a:alphaModFix/>
          </a:blip>
          <a:srcRect b="0" l="0" r="0" t="0"/>
          <a:stretch/>
        </p:blipFill>
        <p:spPr>
          <a:xfrm>
            <a:off x="1417438" y="1479968"/>
            <a:ext cx="6861829" cy="348043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g776a2abdbc_0_32"/>
          <p:cNvSpPr txBox="1"/>
          <p:nvPr>
            <p:ph type="title"/>
          </p:nvPr>
        </p:nvSpPr>
        <p:spPr>
          <a:xfrm>
            <a:off x="1381250" y="922668"/>
            <a:ext cx="3878400" cy="43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Definitions</a:t>
            </a:r>
            <a:endParaRPr>
              <a:highlight>
                <a:srgbClr val="FFCD00"/>
              </a:highlight>
            </a:endParaRPr>
          </a:p>
        </p:txBody>
      </p:sp>
      <p:sp>
        <p:nvSpPr>
          <p:cNvPr id="117" name="Google Shape;117;g776a2abdbc_0_32"/>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18" name="Google Shape;118;g776a2abdbc_0_32"/>
          <p:cNvSpPr txBox="1"/>
          <p:nvPr/>
        </p:nvSpPr>
        <p:spPr>
          <a:xfrm>
            <a:off x="1145025" y="1535800"/>
            <a:ext cx="6688200" cy="30000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200"/>
              <a:buFont typeface="Arial"/>
              <a:buNone/>
            </a:pPr>
            <a:r>
              <a:rPr b="1" i="0" lang="en" sz="1400" u="none" cap="none" strike="noStrike">
                <a:solidFill>
                  <a:srgbClr val="000000"/>
                </a:solidFill>
                <a:latin typeface="Arial"/>
                <a:ea typeface="Arial"/>
                <a:cs typeface="Arial"/>
                <a:sym typeface="Arial"/>
              </a:rPr>
              <a:t>Artificial Intelligence</a:t>
            </a:r>
            <a:r>
              <a:rPr b="0" i="0" lang="en" sz="1400" u="none" cap="none" strike="noStrike">
                <a:solidFill>
                  <a:srgbClr val="000000"/>
                </a:solidFill>
                <a:latin typeface="Arial"/>
                <a:ea typeface="Arial"/>
                <a:cs typeface="Arial"/>
                <a:sym typeface="Arial"/>
              </a:rPr>
              <a:t> is the area of computer science in which computers are taught to make decisions like humans, using perception, logic, and learning.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rPr b="0" i="1" lang="en" sz="1400" u="none" cap="none" strike="noStrike">
                <a:solidFill>
                  <a:srgbClr val="000000"/>
                </a:solidFill>
                <a:latin typeface="Arial"/>
                <a:ea typeface="Arial"/>
                <a:cs typeface="Arial"/>
                <a:sym typeface="Arial"/>
              </a:rPr>
              <a:t>Within</a:t>
            </a:r>
            <a:r>
              <a:rPr b="0" i="0" lang="en" sz="1400" u="none" cap="none" strike="noStrike">
                <a:solidFill>
                  <a:srgbClr val="000000"/>
                </a:solidFill>
                <a:latin typeface="Arial"/>
                <a:ea typeface="Arial"/>
                <a:cs typeface="Arial"/>
                <a:sym typeface="Arial"/>
              </a:rPr>
              <a:t> AI is Machine Learning, where algorithms are applied to data to enable computers to learn from past data to make predictions or decisions when shown new data.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rPr b="0" i="0" lang="en" sz="1400" u="none" cap="none" strike="noStrike">
                <a:solidFill>
                  <a:srgbClr val="000000"/>
                </a:solidFill>
                <a:latin typeface="Arial"/>
                <a:ea typeface="Arial"/>
                <a:cs typeface="Arial"/>
                <a:sym typeface="Arial"/>
              </a:rPr>
              <a:t>Deep Learning is a type of Machine Learning that uses many-layered neural networks.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0" st="0"/>
                                            </p:txEl>
                                          </p:spTgt>
                                        </p:tgtEl>
                                        <p:attrNameLst>
                                          <p:attrName>style.visibility</p:attrName>
                                        </p:attrNameLst>
                                      </p:cBhvr>
                                      <p:to>
                                        <p:strVal val="visible"/>
                                      </p:to>
                                    </p:set>
                                    <p:animEffect filter="fade" transition="in">
                                      <p:cBhvr>
                                        <p:cTn dur="1000"/>
                                        <p:tgtEl>
                                          <p:spTgt spid="1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1" st="1"/>
                                            </p:txEl>
                                          </p:spTgt>
                                        </p:tgtEl>
                                        <p:attrNameLst>
                                          <p:attrName>style.visibility</p:attrName>
                                        </p:attrNameLst>
                                      </p:cBhvr>
                                      <p:to>
                                        <p:strVal val="visible"/>
                                      </p:to>
                                    </p:set>
                                    <p:animEffect filter="fade" transition="in">
                                      <p:cBhvr>
                                        <p:cTn dur="1000"/>
                                        <p:tgtEl>
                                          <p:spTgt spid="1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2" st="2"/>
                                            </p:txEl>
                                          </p:spTgt>
                                        </p:tgtEl>
                                        <p:attrNameLst>
                                          <p:attrName>style.visibility</p:attrName>
                                        </p:attrNameLst>
                                      </p:cBhvr>
                                      <p:to>
                                        <p:strVal val="visible"/>
                                      </p:to>
                                    </p:set>
                                    <p:animEffect filter="fade" transition="in">
                                      <p:cBhvr>
                                        <p:cTn dur="1000"/>
                                        <p:tgtEl>
                                          <p:spTgt spid="11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3" st="3"/>
                                            </p:txEl>
                                          </p:spTgt>
                                        </p:tgtEl>
                                        <p:attrNameLst>
                                          <p:attrName>style.visibility</p:attrName>
                                        </p:attrNameLst>
                                      </p:cBhvr>
                                      <p:to>
                                        <p:strVal val="visible"/>
                                      </p:to>
                                    </p:set>
                                    <p:animEffect filter="fade" transition="in">
                                      <p:cBhvr>
                                        <p:cTn dur="1000"/>
                                        <p:tgtEl>
                                          <p:spTgt spid="11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4" st="4"/>
                                            </p:txEl>
                                          </p:spTgt>
                                        </p:tgtEl>
                                        <p:attrNameLst>
                                          <p:attrName>style.visibility</p:attrName>
                                        </p:attrNameLst>
                                      </p:cBhvr>
                                      <p:to>
                                        <p:strVal val="visible"/>
                                      </p:to>
                                    </p:set>
                                    <p:animEffect filter="fade" transition="in">
                                      <p:cBhvr>
                                        <p:cTn dur="1000"/>
                                        <p:tgtEl>
                                          <p:spTgt spid="11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g776a2abdbc_0_39"/>
          <p:cNvSpPr txBox="1"/>
          <p:nvPr>
            <p:ph type="title"/>
          </p:nvPr>
        </p:nvSpPr>
        <p:spPr>
          <a:xfrm>
            <a:off x="1381250" y="922668"/>
            <a:ext cx="3878400" cy="43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Definitions: AI</a:t>
            </a:r>
            <a:endParaRPr>
              <a:highlight>
                <a:srgbClr val="FFCD00"/>
              </a:highlight>
            </a:endParaRPr>
          </a:p>
        </p:txBody>
      </p:sp>
      <p:sp>
        <p:nvSpPr>
          <p:cNvPr id="124" name="Google Shape;124;g776a2abdbc_0_39"/>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25" name="Google Shape;125;g776a2abdbc_0_39"/>
          <p:cNvSpPr txBox="1"/>
          <p:nvPr/>
        </p:nvSpPr>
        <p:spPr>
          <a:xfrm>
            <a:off x="385000" y="1489725"/>
            <a:ext cx="4159800" cy="30000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Artificial Intelligence</a:t>
            </a:r>
            <a:r>
              <a:rPr b="0" i="0" lang="en" sz="1400" u="none" cap="none" strike="noStrike">
                <a:solidFill>
                  <a:srgbClr val="000000"/>
                </a:solidFill>
                <a:latin typeface="Arial"/>
                <a:ea typeface="Arial"/>
                <a:cs typeface="Arial"/>
                <a:sym typeface="Arial"/>
              </a:rPr>
              <a:t> is the ability of computers perform tasks that are commonly associated with 'intelligent' beings.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a:p>
          <a:p>
            <a:pPr indent="0" lvl="0" marL="0" rtl="0" algn="just">
              <a:spcBef>
                <a:spcPts val="0"/>
              </a:spcBef>
              <a:spcAft>
                <a:spcPts val="0"/>
              </a:spcAft>
              <a:buClr>
                <a:schemeClr val="dk1"/>
              </a:buClr>
              <a:buSzPts val="1400"/>
              <a:buFont typeface="Arial"/>
              <a:buNone/>
            </a:pPr>
            <a:r>
              <a:rPr lang="en">
                <a:solidFill>
                  <a:schemeClr val="dk1"/>
                </a:solidFill>
              </a:rPr>
              <a:t>This can include simply making a decision based on the qualities of a particular input via logic (</a:t>
            </a:r>
            <a:r>
              <a:rPr b="1" lang="en">
                <a:solidFill>
                  <a:schemeClr val="dk1"/>
                </a:solidFill>
              </a:rPr>
              <a:t>if X happens, do Y</a:t>
            </a:r>
            <a:r>
              <a:rPr lang="en">
                <a:solidFill>
                  <a:schemeClr val="dk1"/>
                </a:solidFill>
              </a:rPr>
              <a:t>), to identifying patterns and forecasting patterns in data (</a:t>
            </a:r>
            <a:r>
              <a:rPr b="1" lang="en">
                <a:solidFill>
                  <a:schemeClr val="dk1"/>
                </a:solidFill>
              </a:rPr>
              <a:t>learning</a:t>
            </a:r>
            <a:r>
              <a:rPr lang="en">
                <a:solidFill>
                  <a:schemeClr val="dk1"/>
                </a:solidFill>
              </a:rPr>
              <a:t>) or understanding their environment (</a:t>
            </a:r>
            <a:r>
              <a:rPr b="1" lang="en">
                <a:solidFill>
                  <a:schemeClr val="dk1"/>
                </a:solidFill>
              </a:rPr>
              <a:t>perception</a:t>
            </a:r>
            <a:r>
              <a:rPr lang="en">
                <a:solidFill>
                  <a:schemeClr val="dk1"/>
                </a:solidFill>
              </a:rPr>
              <a:t>). </a:t>
            </a:r>
            <a:endParaRPr>
              <a:solidFill>
                <a:schemeClr val="dk1"/>
              </a:solidFill>
            </a:endParaRPr>
          </a:p>
          <a:p>
            <a:pPr indent="0" lvl="0" marL="0" marR="0" rtl="0" algn="just">
              <a:lnSpc>
                <a:spcPct val="100000"/>
              </a:lnSpc>
              <a:spcBef>
                <a:spcPts val="0"/>
              </a:spcBef>
              <a:spcAft>
                <a:spcPts val="0"/>
              </a:spcAft>
              <a:buClr>
                <a:srgbClr val="000000"/>
              </a:buClr>
              <a:buSzPts val="1400"/>
              <a:buFont typeface="Arial"/>
              <a:buNone/>
            </a:pPr>
            <a:r>
              <a:t/>
            </a:r>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t/>
            </a:r>
            <a:endParaRPr b="0" i="0" sz="1400" u="none" cap="none" strike="noStrike">
              <a:solidFill>
                <a:srgbClr val="000000"/>
              </a:solidFill>
              <a:latin typeface="Arial"/>
              <a:ea typeface="Arial"/>
              <a:cs typeface="Arial"/>
              <a:sym typeface="Arial"/>
            </a:endParaRPr>
          </a:p>
        </p:txBody>
      </p:sp>
      <p:pic>
        <p:nvPicPr>
          <p:cNvPr id="126" name="Google Shape;126;g776a2abdbc_0_39"/>
          <p:cNvPicPr preferRelativeResize="0"/>
          <p:nvPr/>
        </p:nvPicPr>
        <p:blipFill rotWithShape="1">
          <a:blip r:embed="rId3">
            <a:alphaModFix/>
          </a:blip>
          <a:srcRect b="0" l="0" r="0" t="0"/>
          <a:stretch/>
        </p:blipFill>
        <p:spPr>
          <a:xfrm>
            <a:off x="4697200" y="1510668"/>
            <a:ext cx="4294402" cy="286293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xEl>
                                              <p:pRg end="0" st="0"/>
                                            </p:txEl>
                                          </p:spTgt>
                                        </p:tgtEl>
                                        <p:attrNameLst>
                                          <p:attrName>style.visibility</p:attrName>
                                        </p:attrNameLst>
                                      </p:cBhvr>
                                      <p:to>
                                        <p:strVal val="visible"/>
                                      </p:to>
                                    </p:set>
                                    <p:animEffect filter="fade" transition="in">
                                      <p:cBhvr>
                                        <p:cTn dur="1000"/>
                                        <p:tgtEl>
                                          <p:spTgt spid="12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xEl>
                                              <p:pRg end="1" st="1"/>
                                            </p:txEl>
                                          </p:spTgt>
                                        </p:tgtEl>
                                        <p:attrNameLst>
                                          <p:attrName>style.visibility</p:attrName>
                                        </p:attrNameLst>
                                      </p:cBhvr>
                                      <p:to>
                                        <p:strVal val="visible"/>
                                      </p:to>
                                    </p:set>
                                    <p:animEffect filter="fade" transition="in">
                                      <p:cBhvr>
                                        <p:cTn dur="1000"/>
                                        <p:tgtEl>
                                          <p:spTgt spid="12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xEl>
                                              <p:pRg end="2" st="2"/>
                                            </p:txEl>
                                          </p:spTgt>
                                        </p:tgtEl>
                                        <p:attrNameLst>
                                          <p:attrName>style.visibility</p:attrName>
                                        </p:attrNameLst>
                                      </p:cBhvr>
                                      <p:to>
                                        <p:strVal val="visible"/>
                                      </p:to>
                                    </p:set>
                                    <p:animEffect filter="fade" transition="in">
                                      <p:cBhvr>
                                        <p:cTn dur="1000"/>
                                        <p:tgtEl>
                                          <p:spTgt spid="12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xEl>
                                              <p:pRg end="3" st="3"/>
                                            </p:txEl>
                                          </p:spTgt>
                                        </p:tgtEl>
                                        <p:attrNameLst>
                                          <p:attrName>style.visibility</p:attrName>
                                        </p:attrNameLst>
                                      </p:cBhvr>
                                      <p:to>
                                        <p:strVal val="visible"/>
                                      </p:to>
                                    </p:set>
                                    <p:animEffect filter="fade" transition="in">
                                      <p:cBhvr>
                                        <p:cTn dur="1000"/>
                                        <p:tgtEl>
                                          <p:spTgt spid="12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xEl>
                                              <p:pRg end="4" st="4"/>
                                            </p:txEl>
                                          </p:spTgt>
                                        </p:tgtEl>
                                        <p:attrNameLst>
                                          <p:attrName>style.visibility</p:attrName>
                                        </p:attrNameLst>
                                      </p:cBhvr>
                                      <p:to>
                                        <p:strVal val="visible"/>
                                      </p:to>
                                    </p:set>
                                    <p:animEffect filter="fade" transition="in">
                                      <p:cBhvr>
                                        <p:cTn dur="1000"/>
                                        <p:tgtEl>
                                          <p:spTgt spid="12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xEl>
                                              <p:pRg end="5" st="5"/>
                                            </p:txEl>
                                          </p:spTgt>
                                        </p:tgtEl>
                                        <p:attrNameLst>
                                          <p:attrName>style.visibility</p:attrName>
                                        </p:attrNameLst>
                                      </p:cBhvr>
                                      <p:to>
                                        <p:strVal val="visible"/>
                                      </p:to>
                                    </p:set>
                                    <p:animEffect filter="fade" transition="in">
                                      <p:cBhvr>
                                        <p:cTn dur="1000"/>
                                        <p:tgtEl>
                                          <p:spTgt spid="12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xEl>
                                              <p:pRg end="6" st="6"/>
                                            </p:txEl>
                                          </p:spTgt>
                                        </p:tgtEl>
                                        <p:attrNameLst>
                                          <p:attrName>style.visibility</p:attrName>
                                        </p:attrNameLst>
                                      </p:cBhvr>
                                      <p:to>
                                        <p:strVal val="visible"/>
                                      </p:to>
                                    </p:set>
                                    <p:animEffect filter="fade" transition="in">
                                      <p:cBhvr>
                                        <p:cTn dur="1000"/>
                                        <p:tgtEl>
                                          <p:spTgt spid="12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xEl>
                                              <p:pRg end="7" st="7"/>
                                            </p:txEl>
                                          </p:spTgt>
                                        </p:tgtEl>
                                        <p:attrNameLst>
                                          <p:attrName>style.visibility</p:attrName>
                                        </p:attrNameLst>
                                      </p:cBhvr>
                                      <p:to>
                                        <p:strVal val="visible"/>
                                      </p:to>
                                    </p:set>
                                    <p:animEffect filter="fade" transition="in">
                                      <p:cBhvr>
                                        <p:cTn dur="1000"/>
                                        <p:tgtEl>
                                          <p:spTgt spid="12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xEl>
                                              <p:pRg end="8" st="8"/>
                                            </p:txEl>
                                          </p:spTgt>
                                        </p:tgtEl>
                                        <p:attrNameLst>
                                          <p:attrName>style.visibility</p:attrName>
                                        </p:attrNameLst>
                                      </p:cBhvr>
                                      <p:to>
                                        <p:strVal val="visible"/>
                                      </p:to>
                                    </p:set>
                                    <p:animEffect filter="fade" transition="in">
                                      <p:cBhvr>
                                        <p:cTn dur="1000"/>
                                        <p:tgtEl>
                                          <p:spTgt spid="12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xEl>
                                              <p:pRg end="9" st="9"/>
                                            </p:txEl>
                                          </p:spTgt>
                                        </p:tgtEl>
                                        <p:attrNameLst>
                                          <p:attrName>style.visibility</p:attrName>
                                        </p:attrNameLst>
                                      </p:cBhvr>
                                      <p:to>
                                        <p:strVal val="visible"/>
                                      </p:to>
                                    </p:set>
                                    <p:animEffect filter="fade" transition="in">
                                      <p:cBhvr>
                                        <p:cTn dur="1000"/>
                                        <p:tgtEl>
                                          <p:spTgt spid="125">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776a2abdbc_0_61"/>
          <p:cNvSpPr txBox="1"/>
          <p:nvPr>
            <p:ph type="title"/>
          </p:nvPr>
        </p:nvSpPr>
        <p:spPr>
          <a:xfrm>
            <a:off x="1381250" y="922668"/>
            <a:ext cx="3878400" cy="43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Definitions: AI</a:t>
            </a:r>
            <a:endParaRPr>
              <a:highlight>
                <a:srgbClr val="FFCD00"/>
              </a:highlight>
            </a:endParaRPr>
          </a:p>
        </p:txBody>
      </p:sp>
      <p:sp>
        <p:nvSpPr>
          <p:cNvPr id="132" name="Google Shape;132;g776a2abdbc_0_61"/>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33" name="Google Shape;133;g776a2abdbc_0_61"/>
          <p:cNvSpPr txBox="1"/>
          <p:nvPr/>
        </p:nvSpPr>
        <p:spPr>
          <a:xfrm>
            <a:off x="561575" y="1730850"/>
            <a:ext cx="3538200" cy="2358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400"/>
              <a:buFont typeface="Arial"/>
              <a:buNone/>
            </a:pPr>
            <a:r>
              <a:rPr lang="en">
                <a:solidFill>
                  <a:schemeClr val="dk1"/>
                </a:solidFill>
              </a:rPr>
              <a:t>On the right, we see an example of </a:t>
            </a:r>
            <a:r>
              <a:rPr lang="en">
                <a:solidFill>
                  <a:schemeClr val="dk1"/>
                </a:solidFill>
              </a:rPr>
              <a:t>what we would call </a:t>
            </a:r>
            <a:r>
              <a:rPr b="1" lang="en">
                <a:solidFill>
                  <a:schemeClr val="dk1"/>
                </a:solidFill>
              </a:rPr>
              <a:t>rule-based AI</a:t>
            </a:r>
            <a:r>
              <a:rPr lang="en">
                <a:solidFill>
                  <a:schemeClr val="dk1"/>
                </a:solidFill>
              </a:rPr>
              <a:t>. Here, the computer simply follows a logic of the type:</a:t>
            </a:r>
            <a:endParaRPr>
              <a:solidFill>
                <a:schemeClr val="dk1"/>
              </a:solidFill>
            </a:endParaRPr>
          </a:p>
          <a:p>
            <a:pPr indent="0" lvl="0" marL="0" rtl="0" algn="just">
              <a:spcBef>
                <a:spcPts val="0"/>
              </a:spcBef>
              <a:spcAft>
                <a:spcPts val="0"/>
              </a:spcAft>
              <a:buClr>
                <a:schemeClr val="dk1"/>
              </a:buClr>
              <a:buSzPts val="1400"/>
              <a:buFont typeface="Arial"/>
              <a:buNone/>
            </a:pPr>
            <a:r>
              <a:t/>
            </a:r>
            <a:endParaRPr>
              <a:solidFill>
                <a:schemeClr val="dk1"/>
              </a:solidFill>
            </a:endParaRPr>
          </a:p>
          <a:p>
            <a:pPr indent="-317500" lvl="0" marL="457200" rtl="0" algn="just">
              <a:spcBef>
                <a:spcPts val="0"/>
              </a:spcBef>
              <a:spcAft>
                <a:spcPts val="0"/>
              </a:spcAft>
              <a:buClr>
                <a:schemeClr val="dk1"/>
              </a:buClr>
              <a:buSzPts val="1400"/>
              <a:buChar char="●"/>
            </a:pPr>
            <a:r>
              <a:rPr lang="en">
                <a:solidFill>
                  <a:schemeClr val="dk1"/>
                </a:solidFill>
              </a:rPr>
              <a:t>If condition == X:</a:t>
            </a:r>
            <a:endParaRPr>
              <a:solidFill>
                <a:schemeClr val="dk1"/>
              </a:solidFill>
            </a:endParaRPr>
          </a:p>
          <a:p>
            <a:pPr indent="-317500" lvl="1" marL="914400" rtl="0" algn="just">
              <a:spcBef>
                <a:spcPts val="0"/>
              </a:spcBef>
              <a:spcAft>
                <a:spcPts val="0"/>
              </a:spcAft>
              <a:buClr>
                <a:schemeClr val="dk1"/>
              </a:buClr>
              <a:buSzPts val="1400"/>
              <a:buChar char="○"/>
            </a:pPr>
            <a:r>
              <a:rPr lang="en">
                <a:solidFill>
                  <a:schemeClr val="dk1"/>
                </a:solidFill>
              </a:rPr>
              <a:t>Then… </a:t>
            </a:r>
            <a:endParaRPr>
              <a:solidFill>
                <a:schemeClr val="dk1"/>
              </a:solidFill>
            </a:endParaRPr>
          </a:p>
          <a:p>
            <a:pPr indent="0" lvl="0" marL="0" marR="0" rtl="0" algn="l">
              <a:lnSpc>
                <a:spcPct val="100000"/>
              </a:lnSpc>
              <a:spcBef>
                <a:spcPts val="0"/>
              </a:spcBef>
              <a:spcAft>
                <a:spcPts val="0"/>
              </a:spcAft>
              <a:buClr>
                <a:srgbClr val="000000"/>
              </a:buClr>
              <a:buSzPts val="12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t/>
            </a:r>
            <a:endParaRPr b="0" i="0" sz="1400" u="none" cap="none" strike="noStrike">
              <a:solidFill>
                <a:srgbClr val="000000"/>
              </a:solidFill>
              <a:latin typeface="Arial"/>
              <a:ea typeface="Arial"/>
              <a:cs typeface="Arial"/>
              <a:sym typeface="Arial"/>
            </a:endParaRPr>
          </a:p>
        </p:txBody>
      </p:sp>
      <p:pic>
        <p:nvPicPr>
          <p:cNvPr id="134" name="Google Shape;134;g776a2abdbc_0_61"/>
          <p:cNvPicPr preferRelativeResize="0"/>
          <p:nvPr/>
        </p:nvPicPr>
        <p:blipFill rotWithShape="1">
          <a:blip r:embed="rId3">
            <a:alphaModFix/>
          </a:blip>
          <a:srcRect b="0" l="0" r="0" t="0"/>
          <a:stretch/>
        </p:blipFill>
        <p:spPr>
          <a:xfrm>
            <a:off x="4252175" y="1510668"/>
            <a:ext cx="4739425" cy="294171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a4207f02e0_0_0"/>
          <p:cNvSpPr txBox="1"/>
          <p:nvPr>
            <p:ph type="title"/>
          </p:nvPr>
        </p:nvSpPr>
        <p:spPr>
          <a:xfrm>
            <a:off x="1381250" y="922668"/>
            <a:ext cx="3878400" cy="43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Definitions: AI</a:t>
            </a:r>
            <a:endParaRPr>
              <a:highlight>
                <a:srgbClr val="FFCD00"/>
              </a:highlight>
            </a:endParaRPr>
          </a:p>
        </p:txBody>
      </p:sp>
      <p:sp>
        <p:nvSpPr>
          <p:cNvPr id="140" name="Google Shape;140;ga4207f02e0_0_0"/>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41" name="Google Shape;141;ga4207f02e0_0_0"/>
          <p:cNvSpPr txBox="1"/>
          <p:nvPr/>
        </p:nvSpPr>
        <p:spPr>
          <a:xfrm>
            <a:off x="561575" y="1730850"/>
            <a:ext cx="4131300" cy="2358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400"/>
              <a:buFont typeface="Arial"/>
              <a:buNone/>
            </a:pPr>
            <a:r>
              <a:rPr lang="en">
                <a:solidFill>
                  <a:schemeClr val="dk1"/>
                </a:solidFill>
              </a:rPr>
              <a:t>However, there is a lot of </a:t>
            </a:r>
            <a:r>
              <a:rPr b="1" lang="en">
                <a:solidFill>
                  <a:schemeClr val="dk1"/>
                </a:solidFill>
              </a:rPr>
              <a:t>statistics-based AI</a:t>
            </a:r>
            <a:r>
              <a:rPr lang="en">
                <a:solidFill>
                  <a:schemeClr val="dk1"/>
                </a:solidFill>
              </a:rPr>
              <a:t>. Most machine learning algorithms use advanced statistical tools of the type:</a:t>
            </a:r>
            <a:endParaRPr>
              <a:solidFill>
                <a:schemeClr val="dk1"/>
              </a:solidFill>
            </a:endParaRPr>
          </a:p>
          <a:p>
            <a:pPr indent="0" lvl="0" marL="0" rtl="0" algn="just">
              <a:spcBef>
                <a:spcPts val="0"/>
              </a:spcBef>
              <a:spcAft>
                <a:spcPts val="0"/>
              </a:spcAft>
              <a:buClr>
                <a:schemeClr val="dk1"/>
              </a:buClr>
              <a:buSzPts val="1400"/>
              <a:buFont typeface="Arial"/>
              <a:buNone/>
            </a:pPr>
            <a:r>
              <a:t/>
            </a:r>
            <a:endParaRPr>
              <a:solidFill>
                <a:schemeClr val="dk1"/>
              </a:solidFill>
            </a:endParaRPr>
          </a:p>
          <a:p>
            <a:pPr indent="0" lvl="0" marL="457200" rtl="0" algn="just">
              <a:spcBef>
                <a:spcPts val="0"/>
              </a:spcBef>
              <a:spcAft>
                <a:spcPts val="0"/>
              </a:spcAft>
              <a:buNone/>
            </a:pPr>
            <a:r>
              <a:rPr lang="en">
                <a:solidFill>
                  <a:schemeClr val="dk1"/>
                </a:solidFill>
              </a:rPr>
              <a:t>P(y | x). </a:t>
            </a:r>
            <a:endParaRPr>
              <a:solidFill>
                <a:schemeClr val="dk1"/>
              </a:solidFill>
            </a:endParaRPr>
          </a:p>
          <a:p>
            <a:pPr indent="0" lvl="0" marL="0" marR="0" rtl="0" algn="l">
              <a:lnSpc>
                <a:spcPct val="100000"/>
              </a:lnSpc>
              <a:spcBef>
                <a:spcPts val="0"/>
              </a:spcBef>
              <a:spcAft>
                <a:spcPts val="0"/>
              </a:spcAft>
              <a:buClr>
                <a:srgbClr val="000000"/>
              </a:buClr>
              <a:buSzPts val="12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200"/>
              <a:buFont typeface="Arial"/>
              <a:buNone/>
            </a:pPr>
            <a:r>
              <a:rPr lang="en"/>
              <a:t>For example, we can have:</a:t>
            </a:r>
            <a:endParaRPr/>
          </a:p>
          <a:p>
            <a:pPr indent="0" lvl="0" marL="0" marR="0" rtl="0" algn="just">
              <a:lnSpc>
                <a:spcPct val="100000"/>
              </a:lnSpc>
              <a:spcBef>
                <a:spcPts val="0"/>
              </a:spcBef>
              <a:spcAft>
                <a:spcPts val="0"/>
              </a:spcAft>
              <a:buClr>
                <a:srgbClr val="000000"/>
              </a:buClr>
              <a:buSzPts val="1200"/>
              <a:buFont typeface="Arial"/>
              <a:buNone/>
            </a:pPr>
            <a:r>
              <a:t/>
            </a:r>
            <a:endParaRPr/>
          </a:p>
          <a:p>
            <a:pPr indent="0" lvl="0" marL="0" marR="0" rtl="0" algn="just">
              <a:lnSpc>
                <a:spcPct val="100000"/>
              </a:lnSpc>
              <a:spcBef>
                <a:spcPts val="0"/>
              </a:spcBef>
              <a:spcAft>
                <a:spcPts val="0"/>
              </a:spcAft>
              <a:buClr>
                <a:srgbClr val="000000"/>
              </a:buClr>
              <a:buSzPts val="1200"/>
              <a:buFont typeface="Arial"/>
              <a:buNone/>
            </a:pPr>
            <a:r>
              <a:rPr lang="en"/>
              <a:t>	P(“rabbit” | “fluffy”, “white”, “young”, “small”)</a:t>
            </a:r>
            <a:endParaRPr/>
          </a:p>
        </p:txBody>
      </p:sp>
      <p:pic>
        <p:nvPicPr>
          <p:cNvPr id="142" name="Google Shape;142;ga4207f02e0_0_0"/>
          <p:cNvPicPr preferRelativeResize="0"/>
          <p:nvPr/>
        </p:nvPicPr>
        <p:blipFill>
          <a:blip r:embed="rId3">
            <a:alphaModFix/>
          </a:blip>
          <a:stretch>
            <a:fillRect/>
          </a:stretch>
        </p:blipFill>
        <p:spPr>
          <a:xfrm>
            <a:off x="4845275" y="1651193"/>
            <a:ext cx="4146324" cy="233397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xEl>
                                              <p:pRg end="0" st="0"/>
                                            </p:txEl>
                                          </p:spTgt>
                                        </p:tgtEl>
                                        <p:attrNameLst>
                                          <p:attrName>style.visibility</p:attrName>
                                        </p:attrNameLst>
                                      </p:cBhvr>
                                      <p:to>
                                        <p:strVal val="visible"/>
                                      </p:to>
                                    </p:set>
                                    <p:animEffect filter="fade" transition="in">
                                      <p:cBhvr>
                                        <p:cTn dur="1000"/>
                                        <p:tgtEl>
                                          <p:spTgt spid="14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xEl>
                                              <p:pRg end="1" st="1"/>
                                            </p:txEl>
                                          </p:spTgt>
                                        </p:tgtEl>
                                        <p:attrNameLst>
                                          <p:attrName>style.visibility</p:attrName>
                                        </p:attrNameLst>
                                      </p:cBhvr>
                                      <p:to>
                                        <p:strVal val="visible"/>
                                      </p:to>
                                    </p:set>
                                    <p:animEffect filter="fade" transition="in">
                                      <p:cBhvr>
                                        <p:cTn dur="1000"/>
                                        <p:tgtEl>
                                          <p:spTgt spid="14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xEl>
                                              <p:pRg end="2" st="2"/>
                                            </p:txEl>
                                          </p:spTgt>
                                        </p:tgtEl>
                                        <p:attrNameLst>
                                          <p:attrName>style.visibility</p:attrName>
                                        </p:attrNameLst>
                                      </p:cBhvr>
                                      <p:to>
                                        <p:strVal val="visible"/>
                                      </p:to>
                                    </p:set>
                                    <p:animEffect filter="fade" transition="in">
                                      <p:cBhvr>
                                        <p:cTn dur="1000"/>
                                        <p:tgtEl>
                                          <p:spTgt spid="14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xEl>
                                              <p:pRg end="3" st="3"/>
                                            </p:txEl>
                                          </p:spTgt>
                                        </p:tgtEl>
                                        <p:attrNameLst>
                                          <p:attrName>style.visibility</p:attrName>
                                        </p:attrNameLst>
                                      </p:cBhvr>
                                      <p:to>
                                        <p:strVal val="visible"/>
                                      </p:to>
                                    </p:set>
                                    <p:animEffect filter="fade" transition="in">
                                      <p:cBhvr>
                                        <p:cTn dur="1000"/>
                                        <p:tgtEl>
                                          <p:spTgt spid="14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xEl>
                                              <p:pRg end="4" st="4"/>
                                            </p:txEl>
                                          </p:spTgt>
                                        </p:tgtEl>
                                        <p:attrNameLst>
                                          <p:attrName>style.visibility</p:attrName>
                                        </p:attrNameLst>
                                      </p:cBhvr>
                                      <p:to>
                                        <p:strVal val="visible"/>
                                      </p:to>
                                    </p:set>
                                    <p:animEffect filter="fade" transition="in">
                                      <p:cBhvr>
                                        <p:cTn dur="1000"/>
                                        <p:tgtEl>
                                          <p:spTgt spid="14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xEl>
                                              <p:pRg end="5" st="5"/>
                                            </p:txEl>
                                          </p:spTgt>
                                        </p:tgtEl>
                                        <p:attrNameLst>
                                          <p:attrName>style.visibility</p:attrName>
                                        </p:attrNameLst>
                                      </p:cBhvr>
                                      <p:to>
                                        <p:strVal val="visible"/>
                                      </p:to>
                                    </p:set>
                                    <p:animEffect filter="fade" transition="in">
                                      <p:cBhvr>
                                        <p:cTn dur="1000"/>
                                        <p:tgtEl>
                                          <p:spTgt spid="14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xEl>
                                              <p:pRg end="6" st="6"/>
                                            </p:txEl>
                                          </p:spTgt>
                                        </p:tgtEl>
                                        <p:attrNameLst>
                                          <p:attrName>style.visibility</p:attrName>
                                        </p:attrNameLst>
                                      </p:cBhvr>
                                      <p:to>
                                        <p:strVal val="visible"/>
                                      </p:to>
                                    </p:set>
                                    <p:animEffect filter="fade" transition="in">
                                      <p:cBhvr>
                                        <p:cTn dur="1000"/>
                                        <p:tgtEl>
                                          <p:spTgt spid="14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Viol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